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6" r:id="rId2"/>
  </p:sldMasterIdLst>
  <p:notesMasterIdLst>
    <p:notesMasterId r:id="rId11"/>
  </p:notesMasterIdLst>
  <p:sldIdLst>
    <p:sldId id="264" r:id="rId3"/>
    <p:sldId id="258" r:id="rId4"/>
    <p:sldId id="259" r:id="rId5"/>
    <p:sldId id="260" r:id="rId6"/>
    <p:sldId id="261" r:id="rId7"/>
    <p:sldId id="262" r:id="rId8"/>
    <p:sldId id="265" r:id="rId9"/>
    <p:sldId id="263" r:id="rId10"/>
  </p:sldIdLst>
  <p:sldSz cx="9144000" cy="6858000" type="screen4x3"/>
  <p:notesSz cx="6805613" cy="99393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FFFF"/>
    <a:srgbClr val="265DAA"/>
    <a:srgbClr val="285DA6"/>
    <a:srgbClr val="00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706" autoAdjust="0"/>
    <p:restoredTop sz="99366" autoAdjust="0"/>
  </p:normalViewPr>
  <p:slideViewPr>
    <p:cSldViewPr>
      <p:cViewPr>
        <p:scale>
          <a:sx n="90" d="100"/>
          <a:sy n="90" d="100"/>
        </p:scale>
        <p:origin x="-180" y="-2466"/>
      </p:cViewPr>
      <p:guideLst>
        <p:guide orient="horz" pos="1389"/>
        <p:guide orient="horz" pos="845"/>
        <p:guide orient="horz" pos="482"/>
        <p:guide orient="horz" pos="1752"/>
        <p:guide orient="horz" pos="3929"/>
        <p:guide orient="horz" pos="1071"/>
        <p:guide orient="horz" pos="2387"/>
        <p:guide pos="793"/>
        <p:guide pos="2109"/>
        <p:guide pos="5511"/>
        <p:guide pos="4921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2354F3-8F41-4B51-BBD1-E6051CB59C1E}" type="datetimeFigureOut">
              <a:rPr lang="ko-KR" altLang="en-US" smtClean="0"/>
              <a:pPr/>
              <a:t>2014-02-09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3537" cy="4471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445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F73A51-6D75-4D58-ADD8-F815416056F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Y:\동사섭_동영상\03_원고\03_pdf용 탬플릿\원고-디자인-템플릿_130729_01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 userDrawn="1"/>
        </p:nvSpPr>
        <p:spPr>
          <a:xfrm>
            <a:off x="0" y="2276872"/>
            <a:ext cx="9144000" cy="93610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>
            <a:noAutofit/>
          </a:bodyPr>
          <a:lstStyle/>
          <a:p>
            <a:pPr marL="0" marR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ko-KR" altLang="en-US" sz="8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맑은 고딕" pitchFamily="50" charset="-127"/>
              <a:ea typeface="맑은 고딕" pitchFamily="50" charset="-127"/>
              <a:cs typeface="+mj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Y:\동사섭_동영상\03_원고\03_pdf용 탬플릿\imgs\원고-디자인-템플릿_130802_02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9F29EBA-8062-49BD-A293-9CC9B65F99BA}" type="datetimeFigureOut">
              <a:rPr lang="ko-KR" altLang="en-US" smtClean="0">
                <a:solidFill>
                  <a:prstClr val="black"/>
                </a:solidFill>
              </a:rPr>
              <a:pPr/>
              <a:t>2014-02-09</a:t>
            </a:fld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25E8D0C-0CD6-4C1C-8165-DB4630E5EFDD}" type="slidenum">
              <a:rPr lang="ko-KR" altLang="en-US" smtClean="0">
                <a:solidFill>
                  <a:prstClr val="black"/>
                </a:solidFill>
              </a:rPr>
              <a:pPr/>
              <a:t>‹#›</a:t>
            </a:fld>
            <a:endParaRPr lang="ko-KR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Y:\동사섭_동영상\03_원고\03_pdf용 탬플릿\원고-디자인-템플릿_130729_04.jp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5" r:id="rId4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Y:\동사섭_동영상\03_원고\03_pdf용 탬플릿\140120\sample2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204864"/>
            <a:ext cx="9144000" cy="93610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</a:pPr>
            <a:r>
              <a:rPr lang="ko-KR" altLang="en-US" sz="8000" b="1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나지사명상</a:t>
            </a:r>
            <a:endParaRPr lang="ko-KR" altLang="en-US" sz="8000" b="1" dirty="0" smtClean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지사명상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err="1" smtClean="0">
                  <a:solidFill>
                    <a:srgbClr val="008000"/>
                  </a:solidFill>
                  <a:latin typeface="+mn-ea"/>
                </a:rPr>
                <a:t>나지사명상이란</a:t>
              </a:r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?</a:t>
              </a:r>
              <a:endParaRPr lang="ko-KR" altLang="en-US" sz="2800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나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23" name="그룹 15"/>
          <p:cNvGrpSpPr/>
          <p:nvPr/>
        </p:nvGrpSpPr>
        <p:grpSpPr>
          <a:xfrm>
            <a:off x="1619672" y="1832197"/>
            <a:ext cx="6624216" cy="395536"/>
            <a:chOff x="1619672" y="1832197"/>
            <a:chExt cx="6624216" cy="395536"/>
          </a:xfrm>
        </p:grpSpPr>
        <p:sp>
          <p:nvSpPr>
            <p:cNvPr id="25" name="직사각형 24"/>
            <p:cNvSpPr/>
            <p:nvPr/>
          </p:nvSpPr>
          <p:spPr>
            <a:xfrm>
              <a:off x="1932086" y="1835532"/>
              <a:ext cx="631180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구나</a:t>
              </a:r>
              <a:r>
                <a:rPr kumimoji="1" lang="en-US" altLang="ko-KR" b="1" kern="0" dirty="0" smtClean="0">
                  <a:solidFill>
                    <a:srgbClr val="008000"/>
                  </a:solidFill>
                  <a:latin typeface="+mn-ea"/>
                </a:rPr>
                <a:t>-</a:t>
              </a:r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겠지</a:t>
              </a:r>
              <a:r>
                <a:rPr kumimoji="1" lang="en-US" altLang="ko-KR" b="1" kern="0" dirty="0" smtClean="0">
                  <a:solidFill>
                    <a:srgbClr val="008000"/>
                  </a:solidFill>
                  <a:latin typeface="+mn-ea"/>
                </a:rPr>
                <a:t>-</a:t>
              </a:r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감사</a:t>
              </a:r>
            </a:p>
          </p:txBody>
        </p:sp>
        <p:pic>
          <p:nvPicPr>
            <p:cNvPr id="32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41" name="직사각형 40"/>
          <p:cNvSpPr/>
          <p:nvPr/>
        </p:nvSpPr>
        <p:spPr>
          <a:xfrm>
            <a:off x="2016224" y="2564904"/>
            <a:ext cx="644420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latin typeface="+mn-ea"/>
              </a:rPr>
              <a:t>구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나</a:t>
            </a:r>
            <a:r>
              <a:rPr lang="en-US" altLang="ko-KR" sz="1600" dirty="0" smtClean="0">
                <a:latin typeface="+mn-ea"/>
              </a:rPr>
              <a:t>-</a:t>
            </a:r>
            <a:r>
              <a:rPr lang="ko-KR" altLang="en-US" sz="1600" dirty="0" smtClean="0">
                <a:latin typeface="+mn-ea"/>
              </a:rPr>
              <a:t>겠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지</a:t>
            </a:r>
            <a:r>
              <a:rPr lang="en-US" altLang="ko-KR" sz="1600" dirty="0" smtClean="0">
                <a:latin typeface="+mn-ea"/>
              </a:rPr>
              <a:t>-</a:t>
            </a:r>
            <a:r>
              <a:rPr lang="ko-KR" altLang="en-US" sz="1600" dirty="0" smtClean="0">
                <a:latin typeface="+mn-ea"/>
              </a:rPr>
              <a:t>감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사 </a:t>
            </a:r>
            <a:r>
              <a:rPr lang="ko-KR" altLang="en-US" sz="1600" dirty="0" smtClean="0">
                <a:latin typeface="+mn-ea"/>
              </a:rPr>
              <a:t>명상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 </a:t>
            </a:r>
            <a:endParaRPr lang="en-US" altLang="ko-KR" sz="1600" b="1" dirty="0" smtClean="0">
              <a:solidFill>
                <a:schemeClr val="accent6">
                  <a:lumMod val="75000"/>
                </a:schemeClr>
              </a:solidFill>
              <a:latin typeface="+mn-ea"/>
            </a:endParaRPr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latin typeface="+mn-ea"/>
              </a:rPr>
              <a:t>현재의 상황을 수용하면서 집착하지 않도록 도와주는 명상 도구   </a:t>
            </a:r>
          </a:p>
          <a:p>
            <a:pPr marL="358775" lvl="1" indent="184150" latinLnBrk="0">
              <a:lnSpc>
                <a:spcPct val="150000"/>
              </a:lnSpc>
              <a:buClr>
                <a:srgbClr val="285DA6"/>
              </a:buClr>
              <a:buBlip>
                <a:blip r:embed="rId3"/>
              </a:buBlip>
            </a:pPr>
            <a:r>
              <a:rPr lang="ko-KR" altLang="en-US" sz="1600" dirty="0" smtClean="0">
                <a:latin typeface="+mn-ea"/>
              </a:rPr>
              <a:t>행복을 위한 명상 도구</a:t>
            </a:r>
            <a:r>
              <a:rPr lang="en-US" altLang="ko-KR" sz="1600" dirty="0" smtClean="0">
                <a:latin typeface="+mn-ea"/>
              </a:rPr>
              <a:t> </a:t>
            </a:r>
          </a:p>
          <a:p>
            <a:pPr marL="358775" lvl="1" indent="184150" latinLnBrk="0">
              <a:lnSpc>
                <a:spcPct val="150000"/>
              </a:lnSpc>
              <a:buClr>
                <a:srgbClr val="285DA6"/>
              </a:buClr>
              <a:buBlip>
                <a:blip r:embed="rId3"/>
              </a:buBlip>
            </a:pPr>
            <a:endParaRPr lang="en-US" altLang="ko-KR" sz="1600" dirty="0" smtClean="0"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buClr>
                <a:srgbClr val="285DA6"/>
              </a:buClr>
              <a:buBlip>
                <a:blip r:embed="rId3"/>
              </a:buBlip>
            </a:pPr>
            <a:endParaRPr lang="en-US" altLang="ko-KR" sz="1600" dirty="0" smtClean="0">
              <a:solidFill>
                <a:srgbClr val="FF0000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지사명상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err="1" smtClean="0">
                  <a:solidFill>
                    <a:srgbClr val="008000"/>
                  </a:solidFill>
                  <a:latin typeface="+mn-ea"/>
                </a:rPr>
                <a:t>나지사명상이</a:t>
              </a:r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 왜 필요한가</a:t>
              </a:r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?</a:t>
              </a:r>
              <a:endParaRPr lang="ko-KR" altLang="en-US" sz="2800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나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6624216" cy="395536"/>
            <a:chOff x="1619672" y="1832197"/>
            <a:chExt cx="6624216" cy="395536"/>
          </a:xfrm>
        </p:grpSpPr>
        <p:sp>
          <p:nvSpPr>
            <p:cNvPr id="25" name="직사각형 24"/>
            <p:cNvSpPr/>
            <p:nvPr/>
          </p:nvSpPr>
          <p:spPr>
            <a:xfrm>
              <a:off x="1932086" y="1835532"/>
              <a:ext cx="631180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인생이란 환경과의 마주침 </a:t>
              </a:r>
            </a:p>
          </p:txBody>
        </p:sp>
        <p:pic>
          <p:nvPicPr>
            <p:cNvPr id="32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41" name="직사각형 40"/>
          <p:cNvSpPr/>
          <p:nvPr/>
        </p:nvSpPr>
        <p:spPr>
          <a:xfrm>
            <a:off x="2016224" y="2564904"/>
            <a:ext cx="644420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latin typeface="+mn-ea"/>
              </a:rPr>
              <a:t>인생에서 우리가 마주치는 환경은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순경</a:t>
            </a:r>
            <a:r>
              <a:rPr lang="en-US" altLang="ko-KR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*</a:t>
            </a:r>
            <a:r>
              <a:rPr lang="ko-KR" altLang="en-US" sz="1600" dirty="0" smtClean="0">
                <a:latin typeface="+mn-ea"/>
              </a:rPr>
              <a:t> 혹은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역경</a:t>
            </a:r>
            <a:r>
              <a:rPr lang="en-US" altLang="ko-KR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*</a:t>
            </a:r>
            <a:r>
              <a:rPr lang="ko-KR" altLang="en-US" sz="1600" dirty="0" smtClean="0">
                <a:latin typeface="+mn-ea"/>
              </a:rPr>
              <a:t>임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 </a:t>
            </a:r>
            <a:endParaRPr lang="en-US" altLang="ko-KR" sz="1600" b="1" dirty="0" smtClean="0">
              <a:solidFill>
                <a:schemeClr val="accent6">
                  <a:lumMod val="75000"/>
                </a:schemeClr>
              </a:solidFill>
              <a:latin typeface="+mn-ea"/>
            </a:endParaRPr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같은 환경에 대해서도 역경이라고 느끼는 사람이 있는 반면 순경이라고 생각하는 사람이 있음</a:t>
            </a:r>
            <a:r>
              <a:rPr lang="en-US" altLang="ko-KR" sz="1600" dirty="0" smtClean="0"/>
              <a:t> </a:t>
            </a:r>
            <a:r>
              <a:rPr lang="ko-KR" altLang="en-US" sz="1600" dirty="0" smtClean="0">
                <a:latin typeface="+mn-ea"/>
              </a:rPr>
              <a:t>  </a:t>
            </a:r>
          </a:p>
          <a:p>
            <a:pPr marL="358775" lvl="1" indent="184150" latinLnBrk="0">
              <a:lnSpc>
                <a:spcPct val="150000"/>
              </a:lnSpc>
              <a:buClr>
                <a:srgbClr val="285DA6"/>
              </a:buClr>
              <a:buBlip>
                <a:blip r:embed="rId3"/>
              </a:buBlip>
            </a:pPr>
            <a:r>
              <a:rPr lang="ko-KR" altLang="en-US" sz="1600" dirty="0" smtClean="0"/>
              <a:t>순경과 역경은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주관적인 판단에 의해 결정</a:t>
            </a:r>
            <a:r>
              <a:rPr lang="ko-KR" altLang="en-US" sz="1600" dirty="0" smtClean="0"/>
              <a:t>됨</a:t>
            </a:r>
            <a:endParaRPr lang="en-US" altLang="ko-KR" sz="1600" b="1" dirty="0" smtClean="0">
              <a:solidFill>
                <a:schemeClr val="accent6">
                  <a:lumMod val="75000"/>
                </a:schemeClr>
              </a:solidFill>
              <a:latin typeface="+mn-ea"/>
            </a:endParaRPr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latin typeface="+mn-ea"/>
              </a:rPr>
              <a:t>인생은 순경 못지 않게 역경이 많음</a:t>
            </a:r>
          </a:p>
          <a:p>
            <a:pPr marL="358775" lvl="1" indent="184150" latinLnBrk="0">
              <a:lnSpc>
                <a:spcPct val="150000"/>
              </a:lnSpc>
              <a:buClr>
                <a:srgbClr val="285DA6"/>
              </a:buClr>
              <a:buBlip>
                <a:blip r:embed="rId3"/>
              </a:buBlip>
            </a:pPr>
            <a:r>
              <a:rPr lang="ko-KR" altLang="en-US" sz="1600" dirty="0" err="1" smtClean="0"/>
              <a:t>나지사는</a:t>
            </a:r>
            <a:r>
              <a:rPr lang="ko-KR" altLang="en-US" sz="1600" dirty="0" smtClean="0"/>
              <a:t>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역경 극복을 위한 도구</a:t>
            </a:r>
            <a:endParaRPr lang="en-US" altLang="ko-KR" sz="1600" b="1" dirty="0" smtClean="0">
              <a:solidFill>
                <a:schemeClr val="accent6">
                  <a:lumMod val="75000"/>
                </a:schemeClr>
              </a:solidFill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buClr>
                <a:srgbClr val="285DA6"/>
              </a:buClr>
              <a:buBlip>
                <a:blip r:embed="rId3"/>
              </a:buBlip>
            </a:pPr>
            <a:endParaRPr lang="en-US" altLang="ko-KR" sz="1600" dirty="0" smtClean="0"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buClr>
                <a:srgbClr val="285DA6"/>
              </a:buClr>
              <a:buBlip>
                <a:blip r:embed="rId3"/>
              </a:buBlip>
            </a:pPr>
            <a:endParaRPr lang="en-US" altLang="ko-KR" sz="1600" dirty="0" smtClean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16" name="모서리가 둥근 직사각형 15"/>
          <p:cNvSpPr/>
          <p:nvPr/>
        </p:nvSpPr>
        <p:spPr bwMode="auto">
          <a:xfrm>
            <a:off x="2124074" y="5805264"/>
            <a:ext cx="6336357" cy="648072"/>
          </a:xfrm>
          <a:prstGeom prst="roundRect">
            <a:avLst>
              <a:gd name="adj" fmla="val 0"/>
            </a:avLst>
          </a:prstGeom>
          <a:solidFill>
            <a:schemeClr val="bg1">
              <a:lumMod val="75000"/>
              <a:alpha val="5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marL="371475" indent="-19050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100" dirty="0" smtClean="0">
                <a:solidFill>
                  <a:schemeClr val="tx1"/>
                </a:solidFill>
                <a:latin typeface="+mn-ea"/>
              </a:rPr>
              <a:t>순경</a:t>
            </a:r>
            <a:r>
              <a:rPr lang="en-US" altLang="ko-KR" sz="1100" dirty="0" smtClean="0">
                <a:solidFill>
                  <a:schemeClr val="tx1"/>
                </a:solidFill>
                <a:latin typeface="+mn-ea"/>
              </a:rPr>
              <a:t>(</a:t>
            </a:r>
            <a:r>
              <a:rPr lang="ko-KR" altLang="en-US" sz="1100" dirty="0" smtClean="0">
                <a:solidFill>
                  <a:schemeClr val="tx1"/>
                </a:solidFill>
                <a:latin typeface="+mn-ea"/>
              </a:rPr>
              <a:t>順境</a:t>
            </a:r>
            <a:r>
              <a:rPr lang="en-US" altLang="ko-KR" sz="1100" dirty="0" smtClean="0">
                <a:solidFill>
                  <a:schemeClr val="tx1"/>
                </a:solidFill>
                <a:latin typeface="+mn-ea"/>
              </a:rPr>
              <a:t>) : </a:t>
            </a:r>
            <a:r>
              <a:rPr lang="ko-KR" altLang="en-US" sz="1100" dirty="0" smtClean="0">
                <a:solidFill>
                  <a:schemeClr val="tx1"/>
                </a:solidFill>
                <a:latin typeface="+mn-ea"/>
              </a:rPr>
              <a:t>편안하고 기분 좋은 환경</a:t>
            </a:r>
          </a:p>
          <a:p>
            <a:pPr marL="371475" indent="-19050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100" dirty="0" smtClean="0">
                <a:solidFill>
                  <a:schemeClr val="tx1"/>
                </a:solidFill>
                <a:latin typeface="+mn-ea"/>
              </a:rPr>
              <a:t>역경</a:t>
            </a:r>
            <a:r>
              <a:rPr lang="en-US" altLang="ko-KR" sz="1100" dirty="0" smtClean="0">
                <a:solidFill>
                  <a:schemeClr val="tx1"/>
                </a:solidFill>
                <a:latin typeface="+mn-ea"/>
              </a:rPr>
              <a:t>(</a:t>
            </a:r>
            <a:r>
              <a:rPr lang="ko-KR" altLang="en-US" sz="1100" dirty="0" smtClean="0">
                <a:solidFill>
                  <a:schemeClr val="tx1"/>
                </a:solidFill>
                <a:latin typeface="+mn-ea"/>
              </a:rPr>
              <a:t>逆境</a:t>
            </a:r>
            <a:r>
              <a:rPr lang="en-US" altLang="ko-KR" sz="1100" dirty="0" smtClean="0">
                <a:solidFill>
                  <a:schemeClr val="tx1"/>
                </a:solidFill>
                <a:latin typeface="+mn-ea"/>
              </a:rPr>
              <a:t>) : </a:t>
            </a:r>
            <a:r>
              <a:rPr lang="ko-KR" altLang="en-US" sz="1100" dirty="0" smtClean="0">
                <a:solidFill>
                  <a:schemeClr val="tx1"/>
                </a:solidFill>
                <a:latin typeface="+mn-ea"/>
              </a:rPr>
              <a:t>괴롭고 힘든 환경</a:t>
            </a:r>
            <a:endParaRPr lang="en-US" altLang="ko-KR" sz="1100" dirty="0" smtClean="0">
              <a:solidFill>
                <a:schemeClr val="tx1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지사 명상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나지사 명상법</a:t>
              </a: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나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>
        <p:nvSpPr>
          <p:cNvPr id="12" name="직사각형 11"/>
          <p:cNvSpPr/>
          <p:nvPr/>
        </p:nvSpPr>
        <p:spPr>
          <a:xfrm>
            <a:off x="2374013" y="1844824"/>
            <a:ext cx="6268182" cy="936104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noAutofit/>
          </a:bodyPr>
          <a:lstStyle/>
          <a:p>
            <a:pPr marL="809625" lvl="0" indent="-18097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아무개가 나에게 </a:t>
            </a:r>
            <a:r>
              <a:rPr lang="en-US" altLang="ko-KR" sz="1600" dirty="0" smtClean="0"/>
              <a:t>‘</a:t>
            </a:r>
            <a:r>
              <a:rPr lang="ko-KR" altLang="en-US" sz="1600" dirty="0" smtClean="0"/>
              <a:t>이놈아</a:t>
            </a:r>
            <a:r>
              <a:rPr lang="en-US" altLang="ko-KR" sz="1600" dirty="0" smtClean="0"/>
              <a:t>’</a:t>
            </a:r>
            <a:r>
              <a:rPr lang="ko-KR" altLang="en-US" sz="1600" dirty="0" smtClean="0"/>
              <a:t> 하는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구나</a:t>
            </a:r>
            <a:r>
              <a:rPr lang="en-US" altLang="ko-KR" sz="1600" dirty="0" smtClean="0"/>
              <a:t>.</a:t>
            </a:r>
            <a:r>
              <a:rPr lang="en-US" altLang="ko-KR" sz="1600" dirty="0" smtClean="0">
                <a:latin typeface="맑은 고딕" pitchFamily="50" charset="-127"/>
                <a:ea typeface="맑은 고딕" pitchFamily="50" charset="-127"/>
              </a:rPr>
              <a:t> </a:t>
            </a:r>
          </a:p>
          <a:p>
            <a:pPr marL="809625" lvl="0" indent="-18097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상황에 대한 주관적인 해석을 더하지 않고 그대로 바라 봄</a:t>
            </a:r>
            <a:endParaRPr lang="en-US" altLang="ko-KR" sz="1600" dirty="0" smtClean="0">
              <a:solidFill>
                <a:srgbClr val="00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 useBgFill="1">
        <p:nvSpPr>
          <p:cNvPr id="13" name="타원 12"/>
          <p:cNvSpPr/>
          <p:nvPr/>
        </p:nvSpPr>
        <p:spPr>
          <a:xfrm>
            <a:off x="1691680" y="1700808"/>
            <a:ext cx="1008111" cy="1008111"/>
          </a:xfrm>
          <a:prstGeom prst="ellipse">
            <a:avLst/>
          </a:prstGeom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구나</a:t>
            </a:r>
          </a:p>
        </p:txBody>
      </p:sp>
      <p:sp>
        <p:nvSpPr>
          <p:cNvPr id="14" name="타원 13"/>
          <p:cNvSpPr/>
          <p:nvPr/>
        </p:nvSpPr>
        <p:spPr>
          <a:xfrm>
            <a:off x="2987824" y="1772816"/>
            <a:ext cx="914400" cy="914400"/>
          </a:xfrm>
          <a:prstGeom prst="ellipse">
            <a:avLst/>
          </a:prstGeom>
        </p:spPr>
        <p:txBody>
          <a:bodyPr wrap="square" rtlCol="0" anchor="ctr">
            <a:spAutoFit/>
          </a:bodyPr>
          <a:lstStyle/>
          <a:p>
            <a:pPr marL="263525" indent="-263525" algn="ctr" latinLnBrk="0">
              <a:lnSpc>
                <a:spcPct val="150000"/>
              </a:lnSpc>
              <a:buClr>
                <a:srgbClr val="265DAA"/>
              </a:buClr>
              <a:buFont typeface="Arial" pitchFamily="34" charset="0"/>
              <a:buChar char="•"/>
            </a:pPr>
            <a:endParaRPr lang="ko-KR" altLang="en-US" sz="1600" dirty="0" smtClean="0">
              <a:solidFill>
                <a:srgbClr val="00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5" name="오각형 14"/>
          <p:cNvSpPr/>
          <p:nvPr/>
        </p:nvSpPr>
        <p:spPr>
          <a:xfrm flipH="1">
            <a:off x="2445213" y="1700808"/>
            <a:ext cx="6192688" cy="288032"/>
          </a:xfrm>
          <a:prstGeom prst="homePlate">
            <a:avLst>
              <a:gd name="adj" fmla="val 43387"/>
            </a:avLst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pPr lvl="0" indent="180975" eaLnBrk="0" latinLnBrk="0"/>
            <a:endParaRPr lang="ko-KR" altLang="en-US" sz="1200" b="1" dirty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 useBgFill="1">
        <p:nvSpPr>
          <p:cNvPr id="16" name="타원 15"/>
          <p:cNvSpPr/>
          <p:nvPr/>
        </p:nvSpPr>
        <p:spPr>
          <a:xfrm>
            <a:off x="1691680" y="3429000"/>
            <a:ext cx="1008111" cy="1008111"/>
          </a:xfrm>
          <a:prstGeom prst="ellipse">
            <a:avLst/>
          </a:prstGeom>
          <a:ln w="165100">
            <a:gradFill>
              <a:gsLst>
                <a:gs pos="0">
                  <a:schemeClr val="bg1">
                    <a:lumMod val="9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겠지</a:t>
            </a:r>
            <a:endParaRPr lang="ko-KR" altLang="en-US" sz="1600" b="1" spc="-120" dirty="0" smtClean="0">
              <a:solidFill>
                <a:schemeClr val="tx1">
                  <a:lumMod val="65000"/>
                  <a:lumOff val="3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 useBgFill="1">
        <p:nvSpPr>
          <p:cNvPr id="17" name="타원 16"/>
          <p:cNvSpPr/>
          <p:nvPr/>
        </p:nvSpPr>
        <p:spPr>
          <a:xfrm>
            <a:off x="1691680" y="5157192"/>
            <a:ext cx="1008111" cy="1008111"/>
          </a:xfrm>
          <a:prstGeom prst="ellipse">
            <a:avLst/>
          </a:prstGeom>
          <a:ln w="165100">
            <a:gradFill>
              <a:gsLst>
                <a:gs pos="0">
                  <a:schemeClr val="bg1">
                    <a:lumMod val="9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감사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지사 명상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나지사 명상법</a:t>
              </a: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나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 useBgFill="1">
        <p:nvSpPr>
          <p:cNvPr id="17" name="타원 16"/>
          <p:cNvSpPr/>
          <p:nvPr/>
        </p:nvSpPr>
        <p:spPr>
          <a:xfrm>
            <a:off x="1691680" y="5157192"/>
            <a:ext cx="1008111" cy="1008111"/>
          </a:xfrm>
          <a:prstGeom prst="ellipse">
            <a:avLst/>
          </a:prstGeom>
          <a:ln w="165100">
            <a:gradFill>
              <a:gsLst>
                <a:gs pos="0">
                  <a:schemeClr val="bg1">
                    <a:lumMod val="9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감사</a:t>
            </a:r>
          </a:p>
        </p:txBody>
      </p:sp>
      <p:sp>
        <p:nvSpPr>
          <p:cNvPr id="18" name="직사각형 17"/>
          <p:cNvSpPr/>
          <p:nvPr/>
        </p:nvSpPr>
        <p:spPr>
          <a:xfrm>
            <a:off x="2374013" y="1844824"/>
            <a:ext cx="6268182" cy="936104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noAutofit/>
          </a:bodyPr>
          <a:lstStyle/>
          <a:p>
            <a:pPr marL="809625" lvl="0" indent="-18097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아무개가 나에게 </a:t>
            </a:r>
            <a:r>
              <a:rPr lang="en-US" altLang="ko-KR" sz="1600" dirty="0" smtClean="0"/>
              <a:t>‘</a:t>
            </a:r>
            <a:r>
              <a:rPr lang="ko-KR" altLang="en-US" sz="1600" dirty="0" smtClean="0"/>
              <a:t>이놈아</a:t>
            </a:r>
            <a:r>
              <a:rPr lang="en-US" altLang="ko-KR" sz="1600" smtClean="0"/>
              <a:t>’</a:t>
            </a:r>
            <a:r>
              <a:rPr lang="ko-KR" altLang="en-US" sz="1600" smtClean="0"/>
              <a:t> 하는</a:t>
            </a:r>
            <a:r>
              <a:rPr lang="ko-KR" altLang="en-US" sz="1600" b="1" smtClean="0">
                <a:solidFill>
                  <a:schemeClr val="accent6">
                    <a:lumMod val="75000"/>
                  </a:schemeClr>
                </a:solidFill>
              </a:rPr>
              <a:t>구나</a:t>
            </a:r>
            <a:r>
              <a:rPr lang="en-US" altLang="ko-KR" sz="1600" smtClean="0"/>
              <a:t>.</a:t>
            </a:r>
            <a:r>
              <a:rPr lang="en-US" altLang="ko-KR" sz="1600" smtClean="0">
                <a:latin typeface="맑은 고딕" pitchFamily="50" charset="-127"/>
                <a:ea typeface="맑은 고딕" pitchFamily="50" charset="-127"/>
              </a:rPr>
              <a:t> </a:t>
            </a:r>
            <a:endParaRPr lang="en-US" altLang="ko-KR" sz="1600" dirty="0" smtClean="0">
              <a:latin typeface="맑은 고딕" pitchFamily="50" charset="-127"/>
              <a:ea typeface="맑은 고딕" pitchFamily="50" charset="-127"/>
            </a:endParaRPr>
          </a:p>
          <a:p>
            <a:pPr marL="809625" lvl="0" indent="-18097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상황에 대한 주관적인 해석을 더하지 않고 그대로 바라 봄</a:t>
            </a:r>
            <a:endParaRPr lang="en-US" altLang="ko-KR" sz="1600" dirty="0" smtClean="0">
              <a:solidFill>
                <a:srgbClr val="00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2374013" y="3573016"/>
            <a:ext cx="6268182" cy="936104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noAutofit/>
          </a:bodyPr>
          <a:lstStyle/>
          <a:p>
            <a:pPr marL="809625" lvl="0" indent="-18097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그럴만한 </a:t>
            </a:r>
            <a:r>
              <a:rPr lang="ko-KR" altLang="en-US" sz="1600" smtClean="0"/>
              <a:t>사정이 있</a:t>
            </a:r>
            <a:r>
              <a:rPr lang="ko-KR" altLang="en-US" sz="1600" b="1" smtClean="0">
                <a:solidFill>
                  <a:schemeClr val="accent6">
                    <a:lumMod val="75000"/>
                  </a:schemeClr>
                </a:solidFill>
              </a:rPr>
              <a:t>겠지</a:t>
            </a:r>
            <a:r>
              <a:rPr lang="en-US" altLang="ko-KR" sz="1600" smtClean="0"/>
              <a:t>.</a:t>
            </a:r>
            <a:endParaRPr lang="en-US" altLang="ko-KR" sz="16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809625" lvl="0" indent="-18097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상황을 이해하려고 함</a:t>
            </a:r>
            <a:endParaRPr lang="en-US" altLang="ko-KR" sz="1600" dirty="0" smtClean="0">
              <a:solidFill>
                <a:srgbClr val="00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0" name="타원 19"/>
          <p:cNvSpPr/>
          <p:nvPr/>
        </p:nvSpPr>
        <p:spPr>
          <a:xfrm>
            <a:off x="2987824" y="3501008"/>
            <a:ext cx="914400" cy="914400"/>
          </a:xfrm>
          <a:prstGeom prst="ellipse">
            <a:avLst/>
          </a:prstGeom>
        </p:spPr>
        <p:txBody>
          <a:bodyPr wrap="square" rtlCol="0" anchor="ctr">
            <a:spAutoFit/>
          </a:bodyPr>
          <a:lstStyle/>
          <a:p>
            <a:pPr marL="263525" indent="-263525" algn="ctr" latinLnBrk="0">
              <a:lnSpc>
                <a:spcPct val="150000"/>
              </a:lnSpc>
              <a:buClr>
                <a:srgbClr val="265DAA"/>
              </a:buClr>
              <a:buFont typeface="Arial" pitchFamily="34" charset="0"/>
              <a:buChar char="•"/>
            </a:pPr>
            <a:endParaRPr lang="ko-KR" altLang="en-US" sz="1600" dirty="0" smtClean="0">
              <a:solidFill>
                <a:srgbClr val="00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 useBgFill="1">
        <p:nvSpPr>
          <p:cNvPr id="22" name="타원 21"/>
          <p:cNvSpPr/>
          <p:nvPr/>
        </p:nvSpPr>
        <p:spPr>
          <a:xfrm>
            <a:off x="1691680" y="1700808"/>
            <a:ext cx="1008111" cy="1008111"/>
          </a:xfrm>
          <a:prstGeom prst="ellipse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bg1">
                    <a:lumMod val="9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구나</a:t>
            </a:r>
          </a:p>
        </p:txBody>
      </p:sp>
      <p:sp useBgFill="1">
        <p:nvSpPr>
          <p:cNvPr id="23" name="타원 22"/>
          <p:cNvSpPr/>
          <p:nvPr/>
        </p:nvSpPr>
        <p:spPr>
          <a:xfrm>
            <a:off x="1691680" y="3429000"/>
            <a:ext cx="1008111" cy="1008111"/>
          </a:xfrm>
          <a:prstGeom prst="ellipse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err="1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겠지</a:t>
            </a:r>
            <a:endParaRPr lang="ko-KR" altLang="en-US" sz="1600" b="1" spc="-120" dirty="0" smtClean="0">
              <a:solidFill>
                <a:schemeClr val="accent6">
                  <a:lumMod val="7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5" name="오각형 24"/>
          <p:cNvSpPr/>
          <p:nvPr/>
        </p:nvSpPr>
        <p:spPr>
          <a:xfrm flipH="1">
            <a:off x="2445213" y="3429000"/>
            <a:ext cx="6192688" cy="288032"/>
          </a:xfrm>
          <a:prstGeom prst="homePlate">
            <a:avLst>
              <a:gd name="adj" fmla="val 43387"/>
            </a:avLst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pPr lvl="0" indent="180975" eaLnBrk="0" latinLnBrk="0"/>
            <a:endParaRPr lang="ko-KR" altLang="en-US" sz="1200" b="1" dirty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8" name="오각형 27"/>
          <p:cNvSpPr/>
          <p:nvPr/>
        </p:nvSpPr>
        <p:spPr>
          <a:xfrm flipH="1">
            <a:off x="2445213" y="1700808"/>
            <a:ext cx="6192688" cy="288032"/>
          </a:xfrm>
          <a:prstGeom prst="homePlate">
            <a:avLst>
              <a:gd name="adj" fmla="val 43387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pPr lvl="0" indent="180975" eaLnBrk="0" latinLnBrk="0"/>
            <a:endParaRPr lang="ko-KR" altLang="en-US" sz="1200" b="1" dirty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지사 명상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나지사 명상법</a:t>
              </a: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나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>
        <p:nvSpPr>
          <p:cNvPr id="18" name="직사각형 17"/>
          <p:cNvSpPr/>
          <p:nvPr/>
        </p:nvSpPr>
        <p:spPr>
          <a:xfrm>
            <a:off x="2374013" y="1844824"/>
            <a:ext cx="6268182" cy="936104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noAutofit/>
          </a:bodyPr>
          <a:lstStyle/>
          <a:p>
            <a:pPr marL="809625" lvl="0" indent="-18097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아무개가 나에게 </a:t>
            </a:r>
            <a:r>
              <a:rPr lang="en-US" altLang="ko-KR" sz="1600" dirty="0" smtClean="0"/>
              <a:t>‘</a:t>
            </a:r>
            <a:r>
              <a:rPr lang="ko-KR" altLang="en-US" sz="1600" dirty="0" smtClean="0"/>
              <a:t>이놈아</a:t>
            </a:r>
            <a:r>
              <a:rPr lang="en-US" altLang="ko-KR" sz="1600" dirty="0" smtClean="0"/>
              <a:t>’</a:t>
            </a:r>
            <a:r>
              <a:rPr lang="ko-KR" altLang="en-US" sz="1600" dirty="0" smtClean="0"/>
              <a:t> 하는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구나</a:t>
            </a:r>
            <a:r>
              <a:rPr lang="en-US" altLang="ko-KR" sz="1600" dirty="0" smtClean="0"/>
              <a:t>.</a:t>
            </a:r>
            <a:r>
              <a:rPr lang="en-US" altLang="ko-KR" sz="1600" dirty="0" smtClean="0">
                <a:latin typeface="맑은 고딕" pitchFamily="50" charset="-127"/>
                <a:ea typeface="맑은 고딕" pitchFamily="50" charset="-127"/>
              </a:rPr>
              <a:t> </a:t>
            </a:r>
          </a:p>
          <a:p>
            <a:pPr marL="809625" lvl="0" indent="-18097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상황에 대한 주관적인 해석을 더하지 않고 그대로 바라 봄</a:t>
            </a:r>
            <a:endParaRPr lang="en-US" altLang="ko-KR" sz="1600" dirty="0" smtClean="0">
              <a:solidFill>
                <a:srgbClr val="00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 useBgFill="1">
        <p:nvSpPr>
          <p:cNvPr id="22" name="타원 21"/>
          <p:cNvSpPr/>
          <p:nvPr/>
        </p:nvSpPr>
        <p:spPr>
          <a:xfrm>
            <a:off x="1691680" y="1700808"/>
            <a:ext cx="1008111" cy="1008111"/>
          </a:xfrm>
          <a:prstGeom prst="ellipse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bg1">
                    <a:lumMod val="9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구나</a:t>
            </a:r>
          </a:p>
        </p:txBody>
      </p:sp>
      <p:sp>
        <p:nvSpPr>
          <p:cNvPr id="28" name="오각형 27"/>
          <p:cNvSpPr/>
          <p:nvPr/>
        </p:nvSpPr>
        <p:spPr>
          <a:xfrm flipH="1">
            <a:off x="2445213" y="1700808"/>
            <a:ext cx="6192688" cy="288032"/>
          </a:xfrm>
          <a:prstGeom prst="homePlate">
            <a:avLst>
              <a:gd name="adj" fmla="val 43387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pPr lvl="0" indent="180975" eaLnBrk="0" latinLnBrk="0"/>
            <a:endParaRPr lang="ko-KR" altLang="en-US" sz="1200" b="1" dirty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2374013" y="3573016"/>
            <a:ext cx="6268182" cy="936104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noAutofit/>
          </a:bodyPr>
          <a:lstStyle/>
          <a:p>
            <a:pPr marL="809625" lvl="0" indent="-18097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그럴만한 </a:t>
            </a:r>
            <a:r>
              <a:rPr lang="ko-KR" altLang="en-US" sz="1600" smtClean="0"/>
              <a:t>사정이 있</a:t>
            </a:r>
            <a:r>
              <a:rPr lang="ko-KR" altLang="en-US" sz="1600" b="1" smtClean="0">
                <a:solidFill>
                  <a:schemeClr val="accent6">
                    <a:lumMod val="75000"/>
                  </a:schemeClr>
                </a:solidFill>
              </a:rPr>
              <a:t>겠지</a:t>
            </a:r>
            <a:r>
              <a:rPr lang="en-US" altLang="ko-KR" sz="1600" smtClean="0"/>
              <a:t>.</a:t>
            </a:r>
            <a:endParaRPr lang="en-US" altLang="ko-KR" sz="16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809625" lvl="0" indent="-18097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상황을 이해하려고 함</a:t>
            </a:r>
            <a:endParaRPr lang="en-US" altLang="ko-KR" sz="1600" dirty="0" smtClean="0">
              <a:solidFill>
                <a:srgbClr val="00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6" name="직사각형 15"/>
          <p:cNvSpPr/>
          <p:nvPr/>
        </p:nvSpPr>
        <p:spPr>
          <a:xfrm>
            <a:off x="2374013" y="5301208"/>
            <a:ext cx="6268182" cy="936104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noAutofit/>
          </a:bodyPr>
          <a:lstStyle/>
          <a:p>
            <a:pPr marL="809625" lvl="0" indent="-18097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이 정도로 끝내줬으니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감사</a:t>
            </a:r>
            <a:r>
              <a:rPr lang="ko-KR" altLang="en-US" sz="1600" dirty="0" smtClean="0"/>
              <a:t>하다</a:t>
            </a:r>
            <a:r>
              <a:rPr lang="en-US" altLang="ko-KR" sz="1600" dirty="0" smtClean="0"/>
              <a:t>.</a:t>
            </a:r>
            <a:endParaRPr lang="en-US" altLang="ko-KR" sz="1600" dirty="0" smtClean="0">
              <a:solidFill>
                <a:srgbClr val="000000"/>
              </a:solidFill>
              <a:latin typeface="맑은 고딕" pitchFamily="50" charset="-127"/>
              <a:ea typeface="맑은 고딕" pitchFamily="50" charset="-127"/>
            </a:endParaRPr>
          </a:p>
          <a:p>
            <a:pPr marL="809625" lvl="0" indent="-18097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상황이 더 나쁘지 않은 것에 감사함</a:t>
            </a:r>
            <a:endParaRPr lang="en-US" altLang="ko-KR" sz="1600" b="1" dirty="0" smtClean="0">
              <a:solidFill>
                <a:schemeClr val="accent6">
                  <a:lumMod val="7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 useBgFill="1">
        <p:nvSpPr>
          <p:cNvPr id="29" name="타원 28"/>
          <p:cNvSpPr/>
          <p:nvPr/>
        </p:nvSpPr>
        <p:spPr>
          <a:xfrm>
            <a:off x="1691680" y="3429000"/>
            <a:ext cx="1008111" cy="1008111"/>
          </a:xfrm>
          <a:prstGeom prst="ellipse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bg1">
                    <a:lumMod val="9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겠지</a:t>
            </a:r>
            <a:endParaRPr lang="ko-KR" altLang="en-US" sz="1600" b="1" spc="-120" dirty="0" smtClean="0">
              <a:solidFill>
                <a:schemeClr val="tx1">
                  <a:lumMod val="65000"/>
                  <a:lumOff val="3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 useBgFill="1">
        <p:nvSpPr>
          <p:cNvPr id="30" name="타원 29"/>
          <p:cNvSpPr/>
          <p:nvPr/>
        </p:nvSpPr>
        <p:spPr>
          <a:xfrm>
            <a:off x="1691680" y="5157192"/>
            <a:ext cx="1008111" cy="1008111"/>
          </a:xfrm>
          <a:prstGeom prst="ellipse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감사</a:t>
            </a:r>
          </a:p>
        </p:txBody>
      </p:sp>
      <p:sp>
        <p:nvSpPr>
          <p:cNvPr id="31" name="타원 30"/>
          <p:cNvSpPr/>
          <p:nvPr/>
        </p:nvSpPr>
        <p:spPr>
          <a:xfrm>
            <a:off x="2987824" y="5229200"/>
            <a:ext cx="914400" cy="914400"/>
          </a:xfrm>
          <a:prstGeom prst="ellipse">
            <a:avLst/>
          </a:prstGeom>
        </p:spPr>
        <p:txBody>
          <a:bodyPr wrap="square" rtlCol="0" anchor="ctr">
            <a:spAutoFit/>
          </a:bodyPr>
          <a:lstStyle/>
          <a:p>
            <a:pPr marL="263525" indent="-263525" algn="ctr" latinLnBrk="0">
              <a:lnSpc>
                <a:spcPct val="150000"/>
              </a:lnSpc>
              <a:buClr>
                <a:srgbClr val="265DAA"/>
              </a:buClr>
              <a:buFont typeface="Arial" pitchFamily="34" charset="0"/>
              <a:buChar char="•"/>
            </a:pPr>
            <a:endParaRPr lang="ko-KR" altLang="en-US" sz="1600" dirty="0" smtClean="0">
              <a:solidFill>
                <a:srgbClr val="00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2" name="오각형 31"/>
          <p:cNvSpPr/>
          <p:nvPr/>
        </p:nvSpPr>
        <p:spPr>
          <a:xfrm flipH="1">
            <a:off x="2445213" y="5157192"/>
            <a:ext cx="6192688" cy="288032"/>
          </a:xfrm>
          <a:prstGeom prst="homePlate">
            <a:avLst>
              <a:gd name="adj" fmla="val 43387"/>
            </a:avLst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pPr lvl="0" indent="180975" eaLnBrk="0" latinLnBrk="0"/>
            <a:endParaRPr lang="ko-KR" altLang="en-US" sz="1200" b="1" dirty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3" name="타원 32"/>
          <p:cNvSpPr/>
          <p:nvPr/>
        </p:nvSpPr>
        <p:spPr>
          <a:xfrm>
            <a:off x="2987824" y="3501008"/>
            <a:ext cx="914400" cy="914400"/>
          </a:xfrm>
          <a:prstGeom prst="ellipse">
            <a:avLst/>
          </a:prstGeom>
        </p:spPr>
        <p:txBody>
          <a:bodyPr wrap="square" rtlCol="0" anchor="ctr">
            <a:spAutoFit/>
          </a:bodyPr>
          <a:lstStyle/>
          <a:p>
            <a:pPr marL="263525" indent="-263525" algn="ctr" latinLnBrk="0">
              <a:lnSpc>
                <a:spcPct val="150000"/>
              </a:lnSpc>
              <a:buClr>
                <a:srgbClr val="265DAA"/>
              </a:buClr>
              <a:buFont typeface="Arial" pitchFamily="34" charset="0"/>
              <a:buChar char="•"/>
            </a:pPr>
            <a:endParaRPr lang="ko-KR" altLang="en-US" sz="1600" dirty="0" smtClean="0">
              <a:solidFill>
                <a:srgbClr val="00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4" name="오각형 33"/>
          <p:cNvSpPr/>
          <p:nvPr/>
        </p:nvSpPr>
        <p:spPr>
          <a:xfrm flipH="1">
            <a:off x="2445213" y="3429000"/>
            <a:ext cx="6192688" cy="288032"/>
          </a:xfrm>
          <a:prstGeom prst="homePlate">
            <a:avLst>
              <a:gd name="adj" fmla="val 43387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pPr lvl="0" indent="180975" eaLnBrk="0" latinLnBrk="0"/>
            <a:endParaRPr lang="ko-KR" altLang="en-US" sz="1200" b="1" dirty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지사 명상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나지사 명상법</a:t>
              </a: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나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>
        <p:nvSpPr>
          <p:cNvPr id="19" name="모서리가 둥근 직사각형 18"/>
          <p:cNvSpPr/>
          <p:nvPr/>
        </p:nvSpPr>
        <p:spPr bwMode="auto">
          <a:xfrm>
            <a:off x="2114030" y="2348880"/>
            <a:ext cx="6274394" cy="4248448"/>
          </a:xfrm>
          <a:prstGeom prst="roundRect">
            <a:avLst/>
          </a:prstGeom>
          <a:solidFill>
            <a:schemeClr val="bg1"/>
          </a:solidFill>
          <a:ln w="38100" cap="rnd">
            <a:gradFill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65113" lvl="2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endParaRPr lang="en-US" altLang="ko-KR" sz="1200" dirty="0" smtClean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0" name="모서리가 둥근 직사각형 19"/>
          <p:cNvSpPr/>
          <p:nvPr/>
        </p:nvSpPr>
        <p:spPr bwMode="auto">
          <a:xfrm>
            <a:off x="2555777" y="2564944"/>
            <a:ext cx="3600399" cy="360000"/>
          </a:xfrm>
          <a:prstGeom prst="roundRect">
            <a:avLst>
              <a:gd name="adj" fmla="val 50000"/>
            </a:avLst>
          </a:prstGeom>
          <a:solidFill>
            <a:schemeClr val="accent3">
              <a:lumMod val="60000"/>
              <a:lumOff val="40000"/>
              <a:alpha val="7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marL="0" lvl="1" algn="ctr" defTabSz="966788" latinLnBrk="0">
              <a:buClr>
                <a:srgbClr val="285DA6"/>
              </a:buClr>
            </a:pPr>
            <a:r>
              <a:rPr lang="ko-KR" altLang="en-US" sz="1400" b="1" dirty="0" smtClean="0">
                <a:solidFill>
                  <a:srgbClr val="008000"/>
                </a:solidFill>
                <a:latin typeface="+mn-ea"/>
              </a:rPr>
              <a:t>분노 조절과 관련된 심리학 연구</a:t>
            </a:r>
            <a:endParaRPr lang="en-US" altLang="ko-KR" sz="1400" b="1" dirty="0" smtClean="0">
              <a:solidFill>
                <a:srgbClr val="008000"/>
              </a:solidFill>
              <a:latin typeface="+mn-ea"/>
            </a:endParaRPr>
          </a:p>
        </p:txBody>
      </p:sp>
      <p:grpSp>
        <p:nvGrpSpPr>
          <p:cNvPr id="9" name="그룹 15"/>
          <p:cNvGrpSpPr/>
          <p:nvPr/>
        </p:nvGrpSpPr>
        <p:grpSpPr>
          <a:xfrm>
            <a:off x="1619672" y="1832197"/>
            <a:ext cx="6624216" cy="395536"/>
            <a:chOff x="1619672" y="1832197"/>
            <a:chExt cx="6624216" cy="395536"/>
          </a:xfrm>
        </p:grpSpPr>
        <p:sp>
          <p:nvSpPr>
            <p:cNvPr id="10" name="직사각형 9"/>
            <p:cNvSpPr/>
            <p:nvPr/>
          </p:nvSpPr>
          <p:spPr>
            <a:xfrm>
              <a:off x="1932086" y="1835532"/>
              <a:ext cx="631180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참고하세요</a:t>
              </a:r>
              <a:r>
                <a:rPr kumimoji="1" lang="en-US" altLang="ko-KR" b="1" kern="0" dirty="0" smtClean="0">
                  <a:solidFill>
                    <a:srgbClr val="008000"/>
                  </a:solidFill>
                  <a:latin typeface="+mn-ea"/>
                </a:rPr>
                <a:t>. </a:t>
              </a:r>
              <a:endParaRPr kumimoji="1" lang="ko-KR" altLang="en-US" b="1" kern="0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11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2" name="직사각형 11"/>
          <p:cNvSpPr/>
          <p:nvPr/>
        </p:nvSpPr>
        <p:spPr>
          <a:xfrm>
            <a:off x="2195736" y="3026564"/>
            <a:ext cx="6048672" cy="34267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5113" lvl="2">
              <a:lnSpc>
                <a:spcPct val="13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200" dirty="0" smtClean="0">
                <a:latin typeface="+mn-ea"/>
              </a:rPr>
              <a:t>세상을</a:t>
            </a:r>
            <a:r>
              <a:rPr lang="en-US" altLang="ko-KR" sz="1200" dirty="0" smtClean="0">
                <a:latin typeface="+mn-ea"/>
              </a:rPr>
              <a:t> </a:t>
            </a:r>
            <a:r>
              <a:rPr lang="ko-KR" altLang="en-US" sz="1200" dirty="0" smtClean="0">
                <a:latin typeface="+mn-ea"/>
              </a:rPr>
              <a:t>살다 보면 화가 나는 일이 많다</a:t>
            </a:r>
            <a:r>
              <a:rPr lang="en-US" altLang="ko-KR" sz="1200" dirty="0" smtClean="0">
                <a:latin typeface="+mn-ea"/>
              </a:rPr>
              <a:t>. </a:t>
            </a:r>
            <a:r>
              <a:rPr lang="ko-KR" altLang="en-US" sz="1200" dirty="0" smtClean="0">
                <a:latin typeface="+mn-ea"/>
              </a:rPr>
              <a:t>이러한 화를 조절하지 못하여 어려움을 겪는 사람들을 위한 분노조절 접근법들 중 하나인 인지행동치료에서는 분노 상황에서 자동적으로 일어나는 부정적 사고과정과 생각들을 바꾸는 것에 초점을 맞춘다</a:t>
            </a:r>
            <a:r>
              <a:rPr lang="en-US" altLang="ko-KR" sz="1200" dirty="0" smtClean="0">
                <a:latin typeface="+mn-ea"/>
              </a:rPr>
              <a:t>. </a:t>
            </a:r>
            <a:r>
              <a:rPr lang="ko-KR" altLang="en-US" sz="1200" dirty="0" smtClean="0">
                <a:latin typeface="+mn-ea"/>
              </a:rPr>
              <a:t>예를 들어 누군가 뒤에서 밀었을 때 벌컥 화가 나는 것은 </a:t>
            </a:r>
            <a:r>
              <a:rPr lang="en-US" altLang="ko-KR" sz="1200" dirty="0" smtClean="0">
                <a:latin typeface="+mn-ea"/>
              </a:rPr>
              <a:t>“</a:t>
            </a:r>
            <a:r>
              <a:rPr lang="ko-KR" altLang="en-US" sz="1200" dirty="0" smtClean="0">
                <a:latin typeface="+mn-ea"/>
              </a:rPr>
              <a:t>저런 미친 사람이 있나</a:t>
            </a:r>
            <a:r>
              <a:rPr lang="en-US" altLang="ko-KR" sz="1200" dirty="0" smtClean="0">
                <a:latin typeface="+mn-ea"/>
              </a:rPr>
              <a:t>!”, “</a:t>
            </a:r>
            <a:r>
              <a:rPr lang="ko-KR" altLang="en-US" sz="1200" dirty="0" smtClean="0">
                <a:latin typeface="+mn-ea"/>
              </a:rPr>
              <a:t>나를 </a:t>
            </a:r>
            <a:r>
              <a:rPr lang="ko-KR" altLang="en-US" sz="1200" dirty="0" err="1" smtClean="0">
                <a:latin typeface="+mn-ea"/>
              </a:rPr>
              <a:t>뭘로</a:t>
            </a:r>
            <a:r>
              <a:rPr lang="ko-KR" altLang="en-US" sz="1200" dirty="0" smtClean="0">
                <a:latin typeface="+mn-ea"/>
              </a:rPr>
              <a:t> 보는 거야</a:t>
            </a:r>
            <a:r>
              <a:rPr lang="en-US" altLang="ko-KR" sz="1200" dirty="0" smtClean="0">
                <a:latin typeface="+mn-ea"/>
              </a:rPr>
              <a:t>?” </a:t>
            </a:r>
            <a:r>
              <a:rPr lang="ko-KR" altLang="en-US" sz="1200" dirty="0" smtClean="0">
                <a:latin typeface="+mn-ea"/>
              </a:rPr>
              <a:t>등 스스로 만들어낸 생각들이 분노를 일으키게 만드는 것이다</a:t>
            </a:r>
            <a:r>
              <a:rPr lang="en-US" altLang="ko-KR" sz="1200" dirty="0" smtClean="0">
                <a:latin typeface="+mn-ea"/>
              </a:rPr>
              <a:t>. </a:t>
            </a:r>
            <a:r>
              <a:rPr lang="ko-KR" altLang="en-US" sz="1200" dirty="0" smtClean="0">
                <a:latin typeface="+mn-ea"/>
              </a:rPr>
              <a:t>이 때 </a:t>
            </a:r>
            <a:r>
              <a:rPr lang="ko-KR" altLang="en-US" sz="12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자기도 모르게 일어나는 부정적 생각을 멈추고 그 사람이 그럴만한 사정이 있을 것이라고 이해</a:t>
            </a:r>
            <a:r>
              <a:rPr lang="ko-KR" altLang="en-US" sz="1200" dirty="0" smtClean="0">
                <a:latin typeface="+mn-ea"/>
              </a:rPr>
              <a:t>함으로써 분노가 일어나지 않거나 덜 일어날 수 있는 것이다</a:t>
            </a:r>
            <a:r>
              <a:rPr lang="en-US" altLang="ko-KR" sz="1200" dirty="0" smtClean="0">
                <a:latin typeface="+mn-ea"/>
              </a:rPr>
              <a:t>. </a:t>
            </a:r>
          </a:p>
          <a:p>
            <a:pPr marL="265113" lvl="2">
              <a:lnSpc>
                <a:spcPct val="13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200" dirty="0" smtClean="0">
                <a:latin typeface="+mn-ea"/>
              </a:rPr>
              <a:t>분노조절과 관련된 장애를 겪지 않는 사람들에게도 이러한 접근법은 일상적인 화를 조절하는데 큰 도움이 된다</a:t>
            </a:r>
            <a:r>
              <a:rPr lang="en-US" altLang="ko-KR" sz="1200" dirty="0" smtClean="0">
                <a:latin typeface="+mn-ea"/>
              </a:rPr>
              <a:t>. </a:t>
            </a:r>
            <a:r>
              <a:rPr lang="ko-KR" altLang="en-US" sz="1200" dirty="0" smtClean="0">
                <a:latin typeface="+mn-ea"/>
              </a:rPr>
              <a:t>미국의 심리학자인 </a:t>
            </a:r>
            <a:r>
              <a:rPr lang="ko-KR" altLang="en-US" sz="1200" dirty="0" err="1" smtClean="0">
                <a:latin typeface="+mn-ea"/>
              </a:rPr>
              <a:t>그로스</a:t>
            </a:r>
            <a:r>
              <a:rPr lang="en-US" altLang="ko-KR" sz="1200" dirty="0" smtClean="0">
                <a:latin typeface="+mn-ea"/>
              </a:rPr>
              <a:t>(Gross)</a:t>
            </a:r>
            <a:r>
              <a:rPr lang="ko-KR" altLang="en-US" sz="1200" dirty="0" smtClean="0">
                <a:latin typeface="+mn-ea"/>
              </a:rPr>
              <a:t>의</a:t>
            </a:r>
            <a:r>
              <a:rPr lang="en-US" altLang="ko-KR" sz="1200" dirty="0" smtClean="0">
                <a:latin typeface="+mn-ea"/>
              </a:rPr>
              <a:t> </a:t>
            </a:r>
            <a:r>
              <a:rPr lang="ko-KR" altLang="en-US" sz="1200" dirty="0" smtClean="0">
                <a:latin typeface="+mn-ea"/>
              </a:rPr>
              <a:t>정서조절 모델에서도 가장 좋지 않은 정서조절 전략은 이미 발생한 감정을 무조건 억누르는 방법인 반면</a:t>
            </a:r>
            <a:r>
              <a:rPr lang="en-US" altLang="ko-KR" sz="1200" dirty="0" smtClean="0">
                <a:latin typeface="+mn-ea"/>
              </a:rPr>
              <a:t>,</a:t>
            </a:r>
            <a:r>
              <a:rPr lang="ko-KR" altLang="en-US" sz="1200" dirty="0" smtClean="0">
                <a:latin typeface="+mn-ea"/>
              </a:rPr>
              <a:t> </a:t>
            </a:r>
            <a:r>
              <a:rPr lang="ko-KR" altLang="en-US" sz="12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부정적인 정서가 일어나기 전에 그 상황에 대해 긍정적인 방향으로 재해석</a:t>
            </a:r>
            <a:r>
              <a:rPr lang="ko-KR" altLang="en-US" sz="1200" dirty="0" smtClean="0">
                <a:latin typeface="+mn-ea"/>
              </a:rPr>
              <a:t>하는 전략이 신체적</a:t>
            </a:r>
            <a:r>
              <a:rPr lang="en-US" altLang="ko-KR" sz="1200" dirty="0" smtClean="0">
                <a:latin typeface="+mn-ea"/>
              </a:rPr>
              <a:t>, </a:t>
            </a:r>
            <a:r>
              <a:rPr lang="ko-KR" altLang="en-US" sz="1200" dirty="0" smtClean="0">
                <a:latin typeface="+mn-ea"/>
              </a:rPr>
              <a:t>심리적으로 가장 건강한 정서조절 전략인 것으로 나타나고 있다</a:t>
            </a:r>
            <a:r>
              <a:rPr lang="en-US" altLang="ko-KR" sz="1200" dirty="0" smtClean="0">
                <a:latin typeface="+mn-ea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지사 명상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나지사 명상법</a:t>
              </a: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나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19" name="그룹 15"/>
          <p:cNvGrpSpPr/>
          <p:nvPr/>
        </p:nvGrpSpPr>
        <p:grpSpPr>
          <a:xfrm>
            <a:off x="1619672" y="1832197"/>
            <a:ext cx="6624216" cy="395536"/>
            <a:chOff x="1619672" y="1832197"/>
            <a:chExt cx="6624216" cy="395536"/>
          </a:xfrm>
        </p:grpSpPr>
        <p:sp>
          <p:nvSpPr>
            <p:cNvPr id="20" name="직사각형 19"/>
            <p:cNvSpPr/>
            <p:nvPr/>
          </p:nvSpPr>
          <p:spPr>
            <a:xfrm>
              <a:off x="1932086" y="1835532"/>
              <a:ext cx="631180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kumimoji="1" lang="ko-KR" altLang="en-US" b="1" kern="0" dirty="0" err="1" smtClean="0">
                  <a:solidFill>
                    <a:srgbClr val="008000"/>
                  </a:solidFill>
                  <a:latin typeface="+mn-ea"/>
                </a:rPr>
                <a:t>나지사를</a:t>
              </a:r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 통한 인품 만들기 </a:t>
              </a:r>
            </a:p>
          </p:txBody>
        </p:sp>
        <p:pic>
          <p:nvPicPr>
            <p:cNvPr id="23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25" name="직사각형 24"/>
          <p:cNvSpPr/>
          <p:nvPr/>
        </p:nvSpPr>
        <p:spPr>
          <a:xfrm>
            <a:off x="2016224" y="2564904"/>
            <a:ext cx="644420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latin typeface="+mn-ea"/>
              </a:rPr>
              <a:t>‘구나</a:t>
            </a:r>
            <a:r>
              <a:rPr lang="en-US" altLang="ko-KR" sz="1600" dirty="0" smtClean="0">
                <a:latin typeface="+mn-ea"/>
              </a:rPr>
              <a:t>, </a:t>
            </a:r>
            <a:r>
              <a:rPr lang="ko-KR" altLang="en-US" sz="1600" dirty="0" smtClean="0">
                <a:latin typeface="+mn-ea"/>
              </a:rPr>
              <a:t>겠지</a:t>
            </a:r>
            <a:r>
              <a:rPr lang="en-US" altLang="ko-KR" sz="1600" dirty="0" smtClean="0">
                <a:latin typeface="+mn-ea"/>
              </a:rPr>
              <a:t>, </a:t>
            </a:r>
            <a:r>
              <a:rPr lang="ko-KR" altLang="en-US" sz="1600" dirty="0" smtClean="0">
                <a:latin typeface="+mn-ea"/>
              </a:rPr>
              <a:t>감사’</a:t>
            </a:r>
            <a:r>
              <a:rPr lang="ko-KR" altLang="en-US" sz="1600" dirty="0" err="1" smtClean="0">
                <a:latin typeface="+mn-ea"/>
              </a:rPr>
              <a:t>를</a:t>
            </a:r>
            <a:r>
              <a:rPr lang="ko-KR" altLang="en-US" sz="1600" dirty="0" smtClean="0">
                <a:latin typeface="+mn-ea"/>
              </a:rPr>
              <a:t>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반복적으로 계속 하는 것이 중요</a:t>
            </a:r>
            <a:r>
              <a:rPr lang="ko-KR" altLang="en-US" sz="1600" dirty="0" smtClean="0">
                <a:latin typeface="+mn-ea"/>
              </a:rPr>
              <a:t>함</a:t>
            </a:r>
            <a:endParaRPr lang="en-US" altLang="ko-KR" sz="1600" b="1" dirty="0" smtClean="0">
              <a:solidFill>
                <a:schemeClr val="accent6">
                  <a:lumMod val="75000"/>
                </a:schemeClr>
              </a:solidFill>
              <a:latin typeface="+mn-ea"/>
            </a:endParaRPr>
          </a:p>
          <a:p>
            <a:pPr marL="539750" lvl="1" indent="-177800" latinLnBrk="0">
              <a:lnSpc>
                <a:spcPct val="150000"/>
              </a:lnSpc>
              <a:buClr>
                <a:srgbClr val="285DA6"/>
              </a:buClr>
              <a:buBlip>
                <a:blip r:embed="rId3"/>
              </a:buBlip>
            </a:pPr>
            <a:r>
              <a:rPr lang="ko-KR" altLang="en-US" sz="1600" dirty="0" smtClean="0">
                <a:latin typeface="+mn-ea"/>
              </a:rPr>
              <a:t>‘구나</a:t>
            </a:r>
            <a:r>
              <a:rPr lang="en-US" altLang="ko-KR" sz="1600" dirty="0" smtClean="0">
                <a:latin typeface="+mn-ea"/>
              </a:rPr>
              <a:t>, </a:t>
            </a:r>
            <a:r>
              <a:rPr lang="ko-KR" altLang="en-US" sz="1600" dirty="0" smtClean="0">
                <a:latin typeface="+mn-ea"/>
              </a:rPr>
              <a:t>겠지</a:t>
            </a:r>
            <a:r>
              <a:rPr lang="en-US" altLang="ko-KR" sz="1600" dirty="0" smtClean="0">
                <a:latin typeface="+mn-ea"/>
              </a:rPr>
              <a:t>, </a:t>
            </a:r>
            <a:r>
              <a:rPr lang="ko-KR" altLang="en-US" sz="1600" dirty="0" smtClean="0">
                <a:latin typeface="+mn-ea"/>
              </a:rPr>
              <a:t>감사’와 같은 신념체계가 몸에 익으면 그것이 바로 그 사람이 인품이 됨</a:t>
            </a:r>
            <a:endParaRPr lang="en-US" altLang="ko-KR" sz="1600" b="1" dirty="0" smtClean="0">
              <a:solidFill>
                <a:schemeClr val="accent6">
                  <a:lumMod val="75000"/>
                </a:schemeClr>
              </a:solidFill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buClr>
                <a:srgbClr val="285DA6"/>
              </a:buClr>
              <a:buBlip>
                <a:blip r:embed="rId3"/>
              </a:buBlip>
            </a:pPr>
            <a:endParaRPr lang="en-US" altLang="ko-KR" sz="1600" b="1" dirty="0" smtClean="0">
              <a:solidFill>
                <a:schemeClr val="accent6">
                  <a:lumMod val="75000"/>
                </a:schemeClr>
              </a:solidFill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buClr>
                <a:srgbClr val="285DA6"/>
              </a:buClr>
              <a:buBlip>
                <a:blip r:embed="rId3"/>
              </a:buBlip>
            </a:pPr>
            <a:endParaRPr lang="en-US" altLang="ko-KR" sz="1600" dirty="0" smtClean="0"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buClr>
                <a:srgbClr val="285DA6"/>
              </a:buClr>
              <a:buBlip>
                <a:blip r:embed="rId3"/>
              </a:buBlip>
            </a:pPr>
            <a:endParaRPr lang="en-US" altLang="ko-KR" sz="1600" dirty="0" smtClean="0">
              <a:solidFill>
                <a:srgbClr val="FF0000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wrap="square">
        <a:spAutoFit/>
      </a:bodyPr>
      <a:lstStyle>
        <a:defPPr marL="263525" indent="-263525" latinLnBrk="0">
          <a:buClr>
            <a:schemeClr val="tx1">
              <a:lumMod val="65000"/>
              <a:lumOff val="35000"/>
            </a:schemeClr>
          </a:buClr>
          <a:buFont typeface="Arial" pitchFamily="34" charset="0"/>
          <a:buChar char="•"/>
          <a:defRPr sz="1600" dirty="0" smtClean="0">
            <a:solidFill>
              <a:srgbClr val="000000"/>
            </a:solidFill>
            <a:latin typeface="+mn-ea"/>
          </a:defRPr>
        </a:defPPr>
      </a:lstStyle>
    </a:spDef>
    <a:lnDef>
      <a:spPr>
        <a:ln w="12700">
          <a:solidFill>
            <a:srgbClr val="23AC38"/>
          </a:solidFill>
          <a:prstDash val="sysDot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effectLst>
          <a:outerShdw blurRad="76200" dist="12700" dir="2700000" algn="tl" rotWithShape="0">
            <a:prstClr val="black">
              <a:alpha val="40000"/>
            </a:prstClr>
          </a:outerShdw>
        </a:effectLst>
      </a:spPr>
      <a:bodyPr vert="horz" lIns="91440" tIns="45720" rIns="91440" bIns="45720" rtlCol="0" anchor="ctr">
        <a:noAutofit/>
      </a:bodyPr>
      <a:lstStyle>
        <a:defPPr marL="0" marR="0" indent="0" algn="r" defTabSz="914400" rtl="0" eaLnBrk="1" fontAlgn="auto" latinLnBrk="1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kern="1200" cap="none" spc="0" normalizeH="0" baseline="0" noProof="0" dirty="0" smtClean="0">
            <a:ln>
              <a:noFill/>
            </a:ln>
            <a:solidFill>
              <a:schemeClr val="bg1"/>
            </a:solidFill>
            <a:effectLst/>
            <a:uLnTx/>
            <a:uFillTx/>
            <a:latin typeface="나눔고딕" pitchFamily="50" charset="-127"/>
            <a:ea typeface="나눔고딕" pitchFamily="50" charset="-127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3055</TotalTime>
  <Words>389</Words>
  <Application>Microsoft Office PowerPoint</Application>
  <PresentationFormat>화면 슬라이드 쇼(4:3)</PresentationFormat>
  <Paragraphs>63</Paragraphs>
  <Slides>8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2</vt:i4>
      </vt:variant>
      <vt:variant>
        <vt:lpstr>슬라이드 제목</vt:lpstr>
      </vt:variant>
      <vt:variant>
        <vt:i4>8</vt:i4>
      </vt:variant>
    </vt:vector>
  </HeadingPairs>
  <TitlesOfParts>
    <vt:vector size="10" baseType="lpstr">
      <vt:lpstr>Office 테마</vt:lpstr>
      <vt:lpstr>디자인 사용자 지정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lovin</dc:creator>
  <cp:lastModifiedBy>이경수</cp:lastModifiedBy>
  <cp:revision>359</cp:revision>
  <dcterms:created xsi:type="dcterms:W3CDTF">2013-07-26T07:32:19Z</dcterms:created>
  <dcterms:modified xsi:type="dcterms:W3CDTF">2014-02-09T09:46:43Z</dcterms:modified>
</cp:coreProperties>
</file>