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sldIdLst>
    <p:sldId id="343" r:id="rId3"/>
    <p:sldId id="258" r:id="rId4"/>
    <p:sldId id="332" r:id="rId5"/>
    <p:sldId id="337" r:id="rId6"/>
    <p:sldId id="333" r:id="rId7"/>
    <p:sldId id="338" r:id="rId8"/>
    <p:sldId id="340" r:id="rId9"/>
    <p:sldId id="341" r:id="rId10"/>
    <p:sldId id="342" r:id="rId11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90" d="100"/>
          <a:sy n="90" d="100"/>
        </p:scale>
        <p:origin x="-180" y="-2466"/>
      </p:cViewPr>
      <p:guideLst>
        <p:guide orient="horz" pos="1389"/>
        <p:guide orient="horz" pos="845"/>
        <p:guide orient="horz" pos="482"/>
        <p:guide orient="horz" pos="1797"/>
        <p:guide orient="horz" pos="3929"/>
        <p:guide orient="horz" pos="1071"/>
        <p:guide orient="horz" pos="2160"/>
        <p:guide pos="1020"/>
        <p:guide pos="793"/>
        <p:guide pos="1338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행동명상 실습</a:t>
            </a:r>
            <a:endParaRPr lang="en-US" altLang="ko-KR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행동명상이란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23" name="그룹 15"/>
          <p:cNvGrpSpPr/>
          <p:nvPr/>
        </p:nvGrpSpPr>
        <p:grpSpPr>
          <a:xfrm>
            <a:off x="1619672" y="1832197"/>
            <a:ext cx="6624216" cy="403445"/>
            <a:chOff x="1619672" y="1832197"/>
            <a:chExt cx="6624216" cy="403445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sz="2000" b="1" kern="0" dirty="0" smtClean="0">
                  <a:solidFill>
                    <a:srgbClr val="008000"/>
                  </a:solidFill>
                  <a:latin typeface="+mn-ea"/>
                </a:rPr>
                <a:t>명상적 효과를 가져오는 행동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어떤 행동이 명상적 효과를 가져오면 그 행동을 행동 명상이라고 할 수 있음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latin typeface="+mn-ea"/>
            </a:endParaRPr>
          </a:p>
          <a:p>
            <a:pPr marL="720725" lvl="1" indent="-358775" latinLnBrk="0">
              <a:lnSpc>
                <a:spcPct val="150000"/>
              </a:lnSpc>
              <a:buClr>
                <a:srgbClr val="285DA6"/>
              </a:buClr>
            </a:pPr>
            <a:r>
              <a:rPr lang="ko-KR" altLang="en-US" sz="1600" smtClean="0">
                <a:solidFill>
                  <a:srgbClr val="000000"/>
                </a:solidFill>
                <a:latin typeface="+mn-ea"/>
              </a:rPr>
              <a:t>예</a:t>
            </a:r>
            <a:r>
              <a:rPr lang="en-US" altLang="ko-KR" sz="1600" smtClean="0">
                <a:solidFill>
                  <a:srgbClr val="000000"/>
                </a:solidFill>
                <a:latin typeface="+mn-ea"/>
              </a:rPr>
              <a:t>)</a:t>
            </a:r>
            <a:endParaRPr lang="en-US" altLang="ko-KR" sz="1400" dirty="0" smtClean="0"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368526" y="3695766"/>
            <a:ext cx="5011786" cy="697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</a:pPr>
            <a:r>
              <a:rPr lang="ko-KR" altLang="en-US" sz="1400" dirty="0" smtClean="0">
                <a:solidFill>
                  <a:srgbClr val="000000"/>
                </a:solidFill>
              </a:rPr>
              <a:t>노래를 불렀더니 가슴이 시원해진다</a:t>
            </a:r>
            <a:r>
              <a:rPr lang="en-US" altLang="ko-KR" sz="1400" dirty="0" smtClean="0">
                <a:solidFill>
                  <a:srgbClr val="000000"/>
                </a:solidFill>
              </a:rPr>
              <a:t>.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</a:pPr>
            <a:r>
              <a:rPr lang="ko-KR" altLang="en-US" sz="1400" dirty="0" smtClean="0">
                <a:solidFill>
                  <a:srgbClr val="000000"/>
                </a:solidFill>
              </a:rPr>
              <a:t>춤을 췄더니 시원해지면서 가슴이 뚫린다</a:t>
            </a:r>
            <a:r>
              <a:rPr lang="en-US" altLang="ko-KR" sz="1400" dirty="0" smtClean="0">
                <a:solidFill>
                  <a:srgbClr val="000000"/>
                </a:solidFill>
              </a:rPr>
              <a:t>.</a:t>
            </a:r>
            <a:endParaRPr lang="en-US" altLang="ko-KR" sz="14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행동명상이 왜 중요한가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403445"/>
            <a:chOff x="1619672" y="1832197"/>
            <a:chExt cx="6624216" cy="403445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sz="2000" b="1" kern="0" dirty="0" smtClean="0">
                  <a:solidFill>
                    <a:srgbClr val="008000"/>
                  </a:solidFill>
                  <a:latin typeface="+mn-ea"/>
                </a:rPr>
                <a:t>내적</a:t>
              </a:r>
              <a:r>
                <a:rPr kumimoji="1" lang="en-US" altLang="ko-KR" sz="2000" b="1" kern="0" dirty="0" smtClean="0">
                  <a:solidFill>
                    <a:srgbClr val="008000"/>
                  </a:solidFill>
                  <a:latin typeface="+mn-ea"/>
                </a:rPr>
                <a:t>, </a:t>
              </a:r>
              <a:r>
                <a:rPr kumimoji="1" lang="ko-KR" altLang="en-US" sz="2000" b="1" kern="0" dirty="0" smtClean="0">
                  <a:solidFill>
                    <a:srgbClr val="008000"/>
                  </a:solidFill>
                  <a:latin typeface="+mn-ea"/>
                </a:rPr>
                <a:t>관계적으로 긍정적인 효과를 줌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564904"/>
            <a:ext cx="64442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내적으로</a:t>
            </a:r>
            <a:r>
              <a:rPr lang="en-US" altLang="ko-KR" sz="1600" dirty="0" smtClean="0"/>
              <a:t> </a:t>
            </a:r>
            <a:r>
              <a:rPr lang="ko-KR" altLang="en-US" sz="1600" dirty="0" smtClean="0"/>
              <a:t>마음을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정화</a:t>
            </a:r>
            <a:r>
              <a:rPr lang="ko-KR" altLang="en-US" sz="1600" dirty="0" smtClean="0"/>
              <a:t>시켜줌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마음 속에 있는 먹구름을 없애는 역할을 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관계에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평화</a:t>
            </a:r>
            <a:r>
              <a:rPr lang="ko-KR" altLang="en-US" sz="1600" dirty="0" smtClean="0"/>
              <a:t>가 옴</a:t>
            </a: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문제가 있던 관계를 개선하는데 도움을 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행동명상의 실천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 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403445"/>
            <a:chOff x="1619672" y="1832197"/>
            <a:chExt cx="6624216" cy="403445"/>
          </a:xfrm>
        </p:grpSpPr>
        <p:sp>
          <p:nvSpPr>
            <p:cNvPr id="25" name="직사각형 24"/>
            <p:cNvSpPr/>
            <p:nvPr/>
          </p:nvSpPr>
          <p:spPr>
            <a:xfrm>
              <a:off x="1932086" y="1835532"/>
              <a:ext cx="631180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sz="2000" b="1" kern="0" smtClean="0">
                  <a:solidFill>
                    <a:srgbClr val="008000"/>
                  </a:solidFill>
                  <a:latin typeface="+mn-ea"/>
                </a:rPr>
                <a:t>꿰어야 구슬이다</a:t>
              </a:r>
              <a:r>
                <a:rPr kumimoji="1" lang="en-US" altLang="ko-KR" sz="2000" b="1" kern="0" smtClean="0">
                  <a:solidFill>
                    <a:srgbClr val="008000"/>
                  </a:solidFill>
                  <a:latin typeface="+mn-ea"/>
                </a:rPr>
                <a:t>.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32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41" name="직사각형 40"/>
          <p:cNvSpPr/>
          <p:nvPr/>
        </p:nvSpPr>
        <p:spPr>
          <a:xfrm>
            <a:off x="2016224" y="2714144"/>
            <a:ext cx="64442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지식으로써 행동명상에 대해 아는 것만으로는 효과가 없음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신념을 생활 속에서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실천</a:t>
            </a:r>
            <a:r>
              <a:rPr lang="ko-KR" altLang="en-US" sz="1600" dirty="0" smtClean="0"/>
              <a:t>하는 것이 중요 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/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/>
              <a:t>가정과 직장 등에서 실천할 것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동명상의 실천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 실습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41" name="직사각형 40"/>
          <p:cNvSpPr/>
          <p:nvPr/>
        </p:nvSpPr>
        <p:spPr>
          <a:xfrm>
            <a:off x="2016224" y="2852936"/>
            <a:ext cx="6444208" cy="7833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큰 소리를 내면서 온 몸으로 웃는다</a:t>
            </a:r>
            <a:r>
              <a:rPr lang="en-US" altLang="ko-KR" sz="1600" dirty="0" smtClean="0"/>
              <a:t>.  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1" name="모서리가 둥근 직사각형 10"/>
          <p:cNvSpPr/>
          <p:nvPr/>
        </p:nvSpPr>
        <p:spPr bwMode="auto">
          <a:xfrm>
            <a:off x="1835150" y="1932692"/>
            <a:ext cx="2520000" cy="544691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ko-KR" altLang="en-US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가가대소 </a:t>
            </a:r>
            <a:r>
              <a:rPr lang="en-US" altLang="ko-KR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呵呵大笑</a:t>
            </a:r>
            <a:r>
              <a:rPr lang="en-US" altLang="ko-KR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2124075" y="4365128"/>
            <a:ext cx="6129858" cy="2088208"/>
          </a:xfrm>
          <a:prstGeom prst="roundRect">
            <a:avLst/>
          </a:prstGeom>
          <a:solidFill>
            <a:schemeClr val="bg1"/>
          </a:solidFill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9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2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2483768" y="4509120"/>
            <a:ext cx="3384376" cy="360040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marL="0" lvl="1" algn="ctr" defTabSz="966788" latinLnBrk="0">
              <a:buClr>
                <a:srgbClr val="285DA6"/>
              </a:buClr>
            </a:pPr>
            <a:r>
              <a:rPr lang="ko-KR" altLang="en-US" sz="1200" b="1" smtClean="0">
                <a:solidFill>
                  <a:srgbClr val="008000"/>
                </a:solidFill>
                <a:latin typeface="+mn-ea"/>
              </a:rPr>
              <a:t>웃음의 효과의 관련된 의학 </a:t>
            </a:r>
            <a:r>
              <a:rPr lang="ko-KR" altLang="en-US" sz="1200" b="1" dirty="0" smtClean="0">
                <a:solidFill>
                  <a:srgbClr val="008000"/>
                </a:solidFill>
                <a:latin typeface="+mn-ea"/>
              </a:rPr>
              <a:t>연구</a:t>
            </a:r>
            <a:endParaRPr lang="en-US" altLang="ko-KR" sz="1200" b="1" dirty="0" smtClean="0">
              <a:solidFill>
                <a:srgbClr val="008000"/>
              </a:solidFill>
              <a:latin typeface="+mn-ea"/>
            </a:endParaRPr>
          </a:p>
        </p:txBody>
      </p:sp>
      <p:grpSp>
        <p:nvGrpSpPr>
          <p:cNvPr id="15" name="그룹 15"/>
          <p:cNvGrpSpPr/>
          <p:nvPr/>
        </p:nvGrpSpPr>
        <p:grpSpPr>
          <a:xfrm>
            <a:off x="1619672" y="3825552"/>
            <a:ext cx="6624216" cy="395536"/>
            <a:chOff x="1619672" y="1832197"/>
            <a:chExt cx="6624216" cy="395536"/>
          </a:xfrm>
        </p:grpSpPr>
        <p:sp>
          <p:nvSpPr>
            <p:cNvPr id="16" name="직사각형 15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참고하세요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. </a:t>
              </a:r>
              <a:endParaRPr kumimoji="1" lang="ko-KR" altLang="en-US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17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8" name="직사각형 17"/>
          <p:cNvSpPr/>
          <p:nvPr/>
        </p:nvSpPr>
        <p:spPr>
          <a:xfrm>
            <a:off x="2267744" y="4869160"/>
            <a:ext cx="58143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200" dirty="0" smtClean="0">
                <a:latin typeface="+mn-ea"/>
              </a:rPr>
              <a:t>한바탕 웃고 나면 기분이 좋아지는 경험을 한 사람들이 많을 것이다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이와 관련된 웃음의 치유적인 효과에 대한 과학적 증명이 속속 이루어지고 있다</a:t>
            </a:r>
            <a:r>
              <a:rPr lang="en-US" altLang="ko-KR" sz="1200" dirty="0" smtClean="0">
                <a:latin typeface="+mn-ea"/>
              </a:rPr>
              <a:t>. </a:t>
            </a:r>
            <a:r>
              <a:rPr lang="ko-KR" altLang="en-US" sz="1200" dirty="0" smtClean="0">
                <a:latin typeface="+mn-ea"/>
              </a:rPr>
              <a:t>한 예로 </a:t>
            </a:r>
            <a:r>
              <a:rPr lang="en-US" altLang="ko-KR" sz="1200" dirty="0" smtClean="0">
                <a:latin typeface="+mn-ea"/>
              </a:rPr>
              <a:t>Bennett</a:t>
            </a:r>
            <a:r>
              <a:rPr lang="ko-KR" altLang="en-US" sz="1200" dirty="0" smtClean="0">
                <a:latin typeface="+mn-ea"/>
              </a:rPr>
              <a:t> 등이 수행한 연구</a:t>
            </a:r>
            <a:r>
              <a:rPr lang="en-US" altLang="ko-KR" sz="1200" dirty="0" smtClean="0">
                <a:latin typeface="+mn-ea"/>
              </a:rPr>
              <a:t>(2003)</a:t>
            </a:r>
            <a:r>
              <a:rPr lang="ko-KR" altLang="en-US" sz="1200" dirty="0" smtClean="0">
                <a:latin typeface="+mn-ea"/>
              </a:rPr>
              <a:t>에 따르면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큰소리로 많이 웃을수록 스트레스가 감소하고 면역력이 증강되며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, 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암세포를 살상하는 자연살상세포인 </a:t>
            </a:r>
            <a:r>
              <a:rPr lang="en-US" altLang="ko-KR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NK cell</a:t>
            </a:r>
            <a:r>
              <a:rPr lang="ko-KR" altLang="en-US" sz="12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의 활성도가 증</a:t>
            </a:r>
            <a:r>
              <a:rPr lang="ko-KR" altLang="en-US" sz="1200" dirty="0" smtClean="0">
                <a:latin typeface="+mn-ea"/>
              </a:rPr>
              <a:t>가하는 것으로 나타났다</a:t>
            </a:r>
            <a:r>
              <a:rPr lang="en-US" altLang="ko-KR" sz="1200" dirty="0" smtClean="0">
                <a:latin typeface="+mn-ea"/>
              </a:rPr>
              <a:t>.  </a:t>
            </a:r>
            <a:endParaRPr lang="ko-KR" altLang="en-US" sz="12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동명상의 실천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 실습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1835150" y="1932692"/>
            <a:ext cx="2880000" cy="544691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분노 표출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016224" y="3011468"/>
            <a:ext cx="64442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시간을 정해 놓고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의도적으로</a:t>
            </a:r>
            <a:r>
              <a:rPr lang="ko-KR" altLang="en-US" sz="1600" dirty="0" smtClean="0"/>
              <a:t> 한다</a:t>
            </a:r>
            <a:r>
              <a:rPr lang="en-US" altLang="ko-KR" sz="1600" dirty="0" smtClean="0"/>
              <a:t>.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습관적이 되지 않도록 의도적으로 할 필요가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42925" lvl="1" indent="-180975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약간 부정적일 수 있는 것들일수록 더 의도적으로 할 필요가 있음</a:t>
            </a:r>
            <a:endParaRPr lang="en-US" altLang="ko-KR" sz="3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5364088" y="1916832"/>
            <a:ext cx="2880000" cy="544691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대성 통곡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동명상의 실천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 실습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1835150" y="1932692"/>
            <a:ext cx="2880000" cy="544691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춤 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2016224" y="3030051"/>
            <a:ext cx="64442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시간을 정해 놓고 의도적으로 마음껏 한다</a:t>
            </a:r>
            <a:r>
              <a:rPr lang="en-US" altLang="ko-KR" sz="1600" dirty="0" smtClean="0"/>
              <a:t>.</a:t>
            </a: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2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정해진 시간 동안 신나게 춤이나 노래를 부름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9" name="모서리가 둥근 직사각형 8"/>
          <p:cNvSpPr/>
          <p:nvPr/>
        </p:nvSpPr>
        <p:spPr bwMode="auto">
          <a:xfrm>
            <a:off x="5364408" y="1916832"/>
            <a:ext cx="2880000" cy="544691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kumimoji="0" lang="ko-KR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맑은 고딕" pitchFamily="50" charset="-127"/>
                <a:ea typeface="맑은 고딕" pitchFamily="50" charset="-127"/>
              </a:rPr>
              <a:t>노래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동명상의 실천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 실습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1" name="모서리가 둥근 직사각형 10"/>
          <p:cNvSpPr/>
          <p:nvPr/>
        </p:nvSpPr>
        <p:spPr bwMode="auto">
          <a:xfrm>
            <a:off x="1835150" y="1932692"/>
            <a:ext cx="2880000" cy="544691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algn="ctr" eaLnBrk="0" latinLnBrk="0">
              <a:defRPr/>
            </a:pPr>
            <a:r>
              <a:rPr lang="ko-KR" altLang="en-US" sz="1600" b="1" kern="0" dirty="0" err="1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무개념</a:t>
            </a:r>
            <a:r>
              <a:rPr lang="ko-KR" altLang="en-US" sz="1600" b="1" kern="0" dirty="0" smtClean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 스피치</a:t>
            </a: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016224" y="3020759"/>
            <a:ext cx="65882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세상에 존재하지 않는 언어를 사용하여 마음껏 지껄인다</a:t>
            </a:r>
            <a:r>
              <a:rPr lang="en-US" altLang="ko-KR" sz="1600" dirty="0" smtClean="0"/>
              <a:t>.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부정적인 언어가 나타나지 않도록 주의가 필요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본인 속에서 개념이 들어가지 않도록 의미 없는 언어를 사용해야 함</a:t>
            </a:r>
            <a:r>
              <a:rPr lang="en-US" altLang="ko-KR" sz="16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동명상의 실천</a:t>
              </a:r>
              <a:endParaRPr kumimoji="1" lang="en-US" altLang="ko-KR" sz="3600" b="1" kern="0" dirty="0" smtClean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행동명상 실습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행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9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6624216" cy="395536"/>
          </a:xfrm>
        </p:grpSpPr>
        <p:sp>
          <p:nvSpPr>
            <p:cNvPr id="12" name="직사각형 11"/>
            <p:cNvSpPr/>
            <p:nvPr/>
          </p:nvSpPr>
          <p:spPr>
            <a:xfrm>
              <a:off x="1932086" y="1835532"/>
              <a:ext cx="631180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저질러라</a:t>
              </a:r>
              <a:r>
                <a:rPr kumimoji="1" lang="en-US" altLang="ko-KR" b="1" kern="0" dirty="0" smtClean="0">
                  <a:solidFill>
                    <a:schemeClr val="accent6">
                      <a:lumMod val="75000"/>
                    </a:schemeClr>
                  </a:solidFill>
                  <a:latin typeface="+mn-ea"/>
                </a:rPr>
                <a:t>!</a:t>
              </a:r>
              <a:endParaRPr kumimoji="1" lang="ko-KR" altLang="en-US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13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016224" y="2704852"/>
            <a:ext cx="64442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마음을 편안하게 하는 행동은 무엇이든지 행동명상이 될 수 있음</a:t>
            </a:r>
            <a:endParaRPr lang="en-US" altLang="ko-KR" sz="1600" dirty="0" smtClean="0"/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행동하는 것을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망설이지 말고 저지르는 마음으로 실행</a:t>
            </a:r>
            <a:r>
              <a:rPr lang="ko-KR" altLang="en-US" sz="1600" dirty="0" smtClean="0"/>
              <a:t>할 것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단</a:t>
            </a:r>
            <a:r>
              <a:rPr lang="en-US" altLang="ko-KR" sz="1600" dirty="0" smtClean="0"/>
              <a:t>, </a:t>
            </a:r>
            <a:r>
              <a:rPr lang="ko-KR" altLang="en-US" sz="1600" dirty="0" smtClean="0"/>
              <a:t>시간과 방법을 정해놓고 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</a:rPr>
              <a:t>의도적으로</a:t>
            </a:r>
            <a:r>
              <a:rPr lang="ko-KR" altLang="en-US" sz="1600" dirty="0" smtClean="0"/>
              <a:t> 해야 함</a:t>
            </a:r>
            <a:r>
              <a:rPr lang="en-US" altLang="ko-KR" sz="1600" dirty="0" smtClean="0"/>
              <a:t> 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en-US" altLang="ko-KR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행동명상을 통해 마음의 정화와 관계의 평화를 이룰 것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buClr>
                <a:srgbClr val="285DA6"/>
              </a:buClr>
              <a:buBlip>
                <a:blip r:embed="rId3"/>
              </a:buBlip>
            </a:pPr>
            <a:endParaRPr lang="en-US" altLang="ko-KR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2639</TotalTime>
  <Words>291</Words>
  <Application>Microsoft Office PowerPoint</Application>
  <PresentationFormat>화면 슬라이드 쇼(4:3)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311</cp:revision>
  <dcterms:created xsi:type="dcterms:W3CDTF">2013-07-26T07:32:19Z</dcterms:created>
  <dcterms:modified xsi:type="dcterms:W3CDTF">2014-02-09T09:58:04Z</dcterms:modified>
</cp:coreProperties>
</file>