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sldIdLst>
    <p:sldId id="271" r:id="rId3"/>
    <p:sldId id="257" r:id="rId4"/>
    <p:sldId id="270" r:id="rId5"/>
    <p:sldId id="259" r:id="rId6"/>
    <p:sldId id="262" r:id="rId7"/>
    <p:sldId id="267" r:id="rId8"/>
    <p:sldId id="268" r:id="rId9"/>
    <p:sldId id="269" r:id="rId10"/>
    <p:sldId id="274" r:id="rId11"/>
    <p:sldId id="265" r:id="rId12"/>
  </p:sldIdLst>
  <p:sldSz cx="9144000" cy="6858000" type="screen4x3"/>
  <p:notesSz cx="7099300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8000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5" autoAdjust="0"/>
    <p:restoredTop sz="99366" autoAdjust="0"/>
  </p:normalViewPr>
  <p:slideViewPr>
    <p:cSldViewPr>
      <p:cViewPr varScale="1">
        <p:scale>
          <a:sx n="71" d="100"/>
          <a:sy n="71" d="100"/>
        </p:scale>
        <p:origin x="-492" y="-102"/>
      </p:cViewPr>
      <p:guideLst>
        <p:guide orient="horz" pos="2160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860" cy="511649"/>
          </a:xfrm>
          <a:prstGeom prst="rect">
            <a:avLst/>
          </a:prstGeom>
        </p:spPr>
        <p:txBody>
          <a:bodyPr vert="horz" lIns="94677" tIns="47338" rIns="94677" bIns="4733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0784" y="1"/>
            <a:ext cx="3076860" cy="511649"/>
          </a:xfrm>
          <a:prstGeom prst="rect">
            <a:avLst/>
          </a:prstGeom>
        </p:spPr>
        <p:txBody>
          <a:bodyPr vert="horz" lIns="94677" tIns="47338" rIns="94677" bIns="47338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3338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77" tIns="47338" rIns="94677" bIns="4733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429" y="4861483"/>
            <a:ext cx="5678445" cy="4604841"/>
          </a:xfrm>
          <a:prstGeom prst="rect">
            <a:avLst/>
          </a:prstGeom>
        </p:spPr>
        <p:txBody>
          <a:bodyPr vert="horz" lIns="94677" tIns="47338" rIns="94677" bIns="4733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721330"/>
            <a:ext cx="3076860" cy="511648"/>
          </a:xfrm>
          <a:prstGeom prst="rect">
            <a:avLst/>
          </a:prstGeom>
        </p:spPr>
        <p:txBody>
          <a:bodyPr vert="horz" lIns="94677" tIns="47338" rIns="94677" bIns="4733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0784" y="9721330"/>
            <a:ext cx="3076860" cy="511648"/>
          </a:xfrm>
          <a:prstGeom prst="rect">
            <a:avLst/>
          </a:prstGeom>
        </p:spPr>
        <p:txBody>
          <a:bodyPr vert="horz" lIns="94677" tIns="47338" rIns="94677" bIns="47338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70856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73A51-6D75-4D58-ADD8-F815416056F8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2014-02-10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안다병과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지행득</a:t>
            </a:r>
            <a:endParaRPr lang="ko-KR" altLang="en-US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 txBox="1">
            <a:spLocks/>
          </p:cNvSpPr>
          <p:nvPr/>
        </p:nvSpPr>
        <p:spPr>
          <a:xfrm>
            <a:off x="1115616" y="1348514"/>
            <a:ext cx="5472608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내 인생 복습만으로 충분하다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115616" y="1852570"/>
            <a:ext cx="6912768" cy="1309155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새로 배울 것이 없는 것은 아니다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</a:t>
            </a:r>
          </a:p>
          <a:p>
            <a:pPr marL="174625" lvl="1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그러나 대체로는 이미 배워 알고 있는 것으로 충분하다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</a:t>
            </a:r>
          </a:p>
          <a:p>
            <a:pPr marL="174625" lvl="1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중요한 것은 많이 아는 것보다 아는 것을 얼마나 잘 익히느냐 하는 것이다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 </a:t>
            </a: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1115616" y="3776029"/>
            <a:ext cx="5472608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반복이 천재를 낳는다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1115616" y="4280085"/>
            <a:ext cx="6912768" cy="1309155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세상의 모든 명인들은 이미 아는 것을 끊임없이 반복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반복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반복한 사람들이다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 </a:t>
            </a:r>
          </a:p>
          <a:p>
            <a:pPr marL="174625" lvl="1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반복함으로 해서 힘이 길러지는 것이다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4400" b="1" dirty="0" smtClean="0">
                <a:solidFill>
                  <a:schemeClr val="bg1"/>
                </a:solidFill>
                <a:latin typeface="+mn-ea"/>
              </a:rPr>
              <a:t>촌철</a:t>
            </a:r>
            <a:endParaRPr lang="ko-KR" altLang="en-US" sz="4400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644008" y="514350"/>
            <a:ext cx="4499992" cy="39437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alpha val="0"/>
                </a:schemeClr>
              </a:gs>
            </a:gsLst>
            <a:lin ang="10800000" scaled="1"/>
            <a:tileRect/>
          </a:gra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타원 5"/>
          <p:cNvSpPr/>
          <p:nvPr/>
        </p:nvSpPr>
        <p:spPr bwMode="auto">
          <a:xfrm>
            <a:off x="899592" y="1772816"/>
            <a:ext cx="2872598" cy="2872598"/>
          </a:xfrm>
          <a:prstGeom prst="ellipse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유익한 정보가 제공되어도 중요하지 않은 것 같으면 별로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귀담아 듣지 않는다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</a:t>
            </a:r>
          </a:p>
        </p:txBody>
      </p:sp>
      <p:sp>
        <p:nvSpPr>
          <p:cNvPr id="7" name="타원 6"/>
          <p:cNvSpPr/>
          <p:nvPr/>
        </p:nvSpPr>
        <p:spPr bwMode="auto">
          <a:xfrm>
            <a:off x="3995936" y="3501008"/>
            <a:ext cx="2320859" cy="2320859"/>
          </a:xfrm>
          <a:prstGeom prst="ellipse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latinLnBrk="0">
              <a:defRPr/>
            </a:pPr>
            <a:r>
              <a:rPr lang="ko-KR" altLang="en-US" b="1" kern="0" dirty="0" smtClean="0">
                <a:solidFill>
                  <a:schemeClr val="bg1"/>
                </a:solidFill>
                <a:latin typeface="+mn-ea"/>
              </a:rPr>
              <a:t>다 아는 것처럼 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느껴져서 더 이상 배울 것이 없는 것처럼 느껴진다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</a:t>
            </a:r>
            <a:endParaRPr lang="ko-KR" altLang="en-US" sz="1600" kern="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타원 7"/>
          <p:cNvSpPr/>
          <p:nvPr/>
        </p:nvSpPr>
        <p:spPr bwMode="auto">
          <a:xfrm>
            <a:off x="6223332" y="1695956"/>
            <a:ext cx="2093084" cy="2093084"/>
          </a:xfrm>
          <a:prstGeom prst="ellipse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알고 있는 것과 행동하는 것</a:t>
            </a: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이 다른 적이 많다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. 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2411760" y="908720"/>
            <a:ext cx="6696744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생각해 볼 문제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508104" y="539388"/>
            <a:ext cx="36391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buFontTx/>
              <a:buChar char="►"/>
              <a:defRPr/>
            </a:pPr>
            <a:r>
              <a:rPr lang="ko-KR" altLang="en-US" sz="1600" dirty="0" smtClean="0">
                <a:solidFill>
                  <a:schemeClr val="bg1"/>
                </a:solidFill>
                <a:latin typeface="+mn-ea"/>
              </a:rPr>
              <a:t> 여러분은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다음과 같지 않습니까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?</a:t>
            </a: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527156"/>
            <a:ext cx="712777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본인이</a:t>
            </a:r>
            <a:r>
              <a:rPr lang="ko-KR" altLang="en-US" sz="160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안다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고 생각하면서 삶에 유익한 정보들을 받아들이지 않고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저항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하는 병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720725" lvl="1" indent="-263525" latinLnBrk="0"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더 큰 병으로 ‘</a:t>
            </a:r>
            <a:r>
              <a:rPr lang="ko-KR" altLang="en-US" sz="1400" dirty="0" err="1" smtClean="0">
                <a:solidFill>
                  <a:srgbClr val="000000"/>
                </a:solidFill>
                <a:latin typeface="+mn-ea"/>
              </a:rPr>
              <a:t>다안다병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’이 있음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2"/>
              </a:buBlip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err="1" smtClean="0">
                <a:latin typeface="+mn-ea"/>
              </a:rPr>
              <a:t>안다병은</a:t>
            </a:r>
            <a:r>
              <a:rPr lang="ko-KR" altLang="en-US" sz="1400" dirty="0" smtClean="0">
                <a:latin typeface="+mn-ea"/>
              </a:rPr>
              <a:t> 새로운 정보를 입수해서 삶의 지혜가 더 고양되는 것을 방해함</a:t>
            </a:r>
            <a:endParaRPr lang="ko-KR" altLang="en-US" sz="14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다병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안다병이란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chemeClr val="bg1"/>
                  </a:solidFill>
                  <a:latin typeface="+mn-ea"/>
                </a:rPr>
                <a:t>안</a:t>
              </a:r>
              <a:endParaRPr kumimoji="1" lang="ko-KR" altLang="en-US" sz="3600" b="1" kern="0" dirty="0"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55236" cy="395536"/>
            <a:chOff x="1619672" y="1832197"/>
            <a:chExt cx="335523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0428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인류 최악의 병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안다병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病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아래쪽 화살표 44"/>
          <p:cNvSpPr/>
          <p:nvPr/>
        </p:nvSpPr>
        <p:spPr>
          <a:xfrm>
            <a:off x="3275856" y="4405392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38" name="그룹 3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39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다병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40" name="이등변 삼각형 39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41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안다병이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생기는 이유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42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chemeClr val="bg1"/>
                  </a:solidFill>
                  <a:latin typeface="+mn-ea"/>
                </a:rPr>
                <a:t>안</a:t>
              </a:r>
              <a:endParaRPr kumimoji="1" lang="ko-KR" altLang="en-US" sz="3600" b="1" kern="0" dirty="0">
                <a:latin typeface="+mn-ea"/>
              </a:endParaRPr>
            </a:p>
          </p:txBody>
        </p:sp>
      </p:grpSp>
      <p:sp>
        <p:nvSpPr>
          <p:cNvPr id="18" name="모서리가 둥근 직사각형 17"/>
          <p:cNvSpPr/>
          <p:nvPr/>
        </p:nvSpPr>
        <p:spPr bwMode="auto">
          <a:xfrm>
            <a:off x="2123728" y="3757320"/>
            <a:ext cx="2808312" cy="432395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4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상식적인 것을 </a:t>
            </a:r>
            <a:r>
              <a:rPr lang="ko-KR" altLang="en-US" sz="1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새롭게</a:t>
            </a:r>
            <a:r>
              <a:rPr lang="ko-KR" altLang="en-US" sz="14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바라봄</a:t>
            </a:r>
            <a:endParaRPr kumimoji="0" lang="ko-KR" alt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195736" y="4909448"/>
            <a:ext cx="27363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663" lvl="0" indent="-93663" algn="ctr" latinLnBrk="0">
              <a:defRPr/>
            </a:pPr>
            <a:r>
              <a:rPr lang="ko-KR" altLang="en-US" sz="1600" kern="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깨달음을 얻게 됨 </a:t>
            </a:r>
            <a:endParaRPr lang="ko-KR" altLang="en-US" sz="1600" kern="0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아래쪽 화살표 24"/>
          <p:cNvSpPr/>
          <p:nvPr/>
        </p:nvSpPr>
        <p:spPr>
          <a:xfrm>
            <a:off x="6444208" y="4405392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6" name="모서리가 둥근 직사각형 25"/>
          <p:cNvSpPr/>
          <p:nvPr/>
        </p:nvSpPr>
        <p:spPr bwMode="auto">
          <a:xfrm>
            <a:off x="5292080" y="3757320"/>
            <a:ext cx="2808312" cy="432395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기존의 눈</a:t>
            </a:r>
            <a:r>
              <a:rPr lang="ko-KR" altLang="en-US" sz="14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으로 바라봄</a:t>
            </a:r>
            <a:endParaRPr kumimoji="0" lang="ko-KR" alt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5004048" y="4909448"/>
            <a:ext cx="3672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663" lvl="0" indent="-93663" algn="ctr" latinLnBrk="0">
              <a:defRPr/>
            </a:pPr>
            <a:r>
              <a:rPr lang="ko-KR" altLang="en-US" sz="1600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‘여기서는 배울 것이 없군’ 하면서 </a:t>
            </a:r>
          </a:p>
          <a:p>
            <a:pPr marL="93663" lvl="0" indent="-93663" algn="ctr" latinLnBrk="0">
              <a:defRPr/>
            </a:pPr>
            <a:r>
              <a:rPr lang="ko-KR" altLang="en-US" sz="1600" b="1" kern="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안다병</a:t>
            </a:r>
            <a:r>
              <a:rPr lang="ko-KR" altLang="en-US" sz="1600" kern="0" dirty="0" err="1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이</a:t>
            </a:r>
            <a:r>
              <a:rPr lang="ko-KR" altLang="en-US" sz="1600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 생기게 됨</a:t>
            </a:r>
            <a:endParaRPr lang="ko-KR" altLang="en-US" sz="1600" kern="0" dirty="0">
              <a:solidFill>
                <a:srgbClr val="008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123728" y="1844824"/>
            <a:ext cx="6120680" cy="1512168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prstClr val="black"/>
                </a:solidFill>
              </a:rPr>
              <a:t>우리의 마음에 유익한 정보들은 처음 듣는 이야기들이 아님</a:t>
            </a:r>
            <a:endParaRPr lang="en-US" altLang="ko-KR" sz="1400" dirty="0" smtClean="0">
              <a:solidFill>
                <a:prstClr val="black"/>
              </a:solidFill>
            </a:endParaRPr>
          </a:p>
          <a:p>
            <a:pPr marL="371475" lvl="0" indent="-19050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400" dirty="0" err="1" smtClean="0">
                <a:solidFill>
                  <a:prstClr val="black"/>
                </a:solidFill>
              </a:rPr>
              <a:t>동사섭과</a:t>
            </a:r>
            <a:r>
              <a:rPr lang="ko-KR" altLang="en-US" sz="1400" dirty="0" smtClean="0">
                <a:solidFill>
                  <a:prstClr val="black"/>
                </a:solidFill>
              </a:rPr>
              <a:t> 같은 수련의 장에서 다루는 주제들도 새로운 것들이 아님</a:t>
            </a:r>
            <a:endParaRPr lang="en-US" altLang="ko-KR" sz="1400" dirty="0" smtClean="0">
              <a:solidFill>
                <a:prstClr val="black"/>
              </a:solidFill>
            </a:endParaRPr>
          </a:p>
          <a:p>
            <a:pPr marL="371475" lvl="0" indent="-19050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400" b="1" dirty="0" smtClean="0">
                <a:solidFill>
                  <a:srgbClr val="F79646">
                    <a:lumMod val="75000"/>
                  </a:srgbClr>
                </a:solidFill>
              </a:rPr>
              <a:t>상식적인 것</a:t>
            </a:r>
            <a:r>
              <a:rPr lang="ko-KR" altLang="en-US" sz="1400" dirty="0" smtClean="0">
                <a:solidFill>
                  <a:prstClr val="black"/>
                </a:solidFill>
              </a:rPr>
              <a:t>들에 대해서도 다시 생각해 볼 필요가 있음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직사각형 51"/>
          <p:cNvSpPr/>
          <p:nvPr/>
        </p:nvSpPr>
        <p:spPr>
          <a:xfrm>
            <a:off x="23740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내가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제대로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알고 있는가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과연 얼마나 제대로 알고 있는가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</p:txBody>
      </p:sp>
      <p:sp useBgFill="1">
        <p:nvSpPr>
          <p:cNvPr id="30" name="타원 29"/>
          <p:cNvSpPr/>
          <p:nvPr/>
        </p:nvSpPr>
        <p:spPr>
          <a:xfrm>
            <a:off x="1691680" y="1700808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知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타원 37"/>
          <p:cNvSpPr/>
          <p:nvPr/>
        </p:nvSpPr>
        <p:spPr>
          <a:xfrm>
            <a:off x="2987824" y="1772816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6" name="오각형 45"/>
          <p:cNvSpPr/>
          <p:nvPr/>
        </p:nvSpPr>
        <p:spPr>
          <a:xfrm flipH="1">
            <a:off x="24452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r>
              <a:rPr lang="ko-KR" altLang="en-US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라고 묻는다</a:t>
            </a:r>
            <a:r>
              <a:rPr lang="en-US" altLang="ko-KR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50" name="타원 49"/>
          <p:cNvSpPr/>
          <p:nvPr/>
        </p:nvSpPr>
        <p:spPr>
          <a:xfrm>
            <a:off x="1691680" y="3429000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행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行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53" name="타원 52"/>
          <p:cNvSpPr/>
          <p:nvPr/>
        </p:nvSpPr>
        <p:spPr>
          <a:xfrm>
            <a:off x="1691680" y="5157192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득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得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3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다병의</a:t>
              </a:r>
              <a:r>
                <a:rPr kumimoji="1" lang="ko-KR" altLang="en-US" sz="3600" b="1" kern="0" dirty="0" smtClean="0">
                  <a:latin typeface="+mn-ea"/>
                </a:rPr>
                <a:t> 치료제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5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안다병의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치료를 위한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지행득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물음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chemeClr val="bg1"/>
                  </a:solidFill>
                  <a:latin typeface="+mn-ea"/>
                </a:rPr>
                <a:t>안</a:t>
              </a:r>
              <a:endParaRPr kumimoji="1" lang="ko-KR" altLang="en-US" sz="3600" b="1" kern="0" dirty="0"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23740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내가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제대로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알고 있는가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과연 얼마나 제대로 알고 있는가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</p:txBody>
      </p:sp>
      <p:sp>
        <p:nvSpPr>
          <p:cNvPr id="36" name="직사각형 35"/>
          <p:cNvSpPr/>
          <p:nvPr/>
        </p:nvSpPr>
        <p:spPr>
          <a:xfrm>
            <a:off x="2374013" y="3573016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알고 있는 것을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실천하고 있는가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지금 알고 있는 것만이라도 잘 행하고 있는가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</p:txBody>
      </p:sp>
      <p:sp>
        <p:nvSpPr>
          <p:cNvPr id="28" name="타원 27"/>
          <p:cNvSpPr/>
          <p:nvPr/>
        </p:nvSpPr>
        <p:spPr>
          <a:xfrm>
            <a:off x="2987824" y="3501008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30" name="타원 29"/>
          <p:cNvSpPr/>
          <p:nvPr/>
        </p:nvSpPr>
        <p:spPr>
          <a:xfrm>
            <a:off x="1691680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知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50" name="타원 49"/>
          <p:cNvSpPr/>
          <p:nvPr/>
        </p:nvSpPr>
        <p:spPr>
          <a:xfrm>
            <a:off x="1691680" y="3429000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행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行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53" name="타원 52"/>
          <p:cNvSpPr/>
          <p:nvPr/>
        </p:nvSpPr>
        <p:spPr>
          <a:xfrm>
            <a:off x="1691680" y="5157192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득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得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3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다병의</a:t>
              </a:r>
              <a:r>
                <a:rPr kumimoji="1" lang="ko-KR" altLang="en-US" sz="3600" b="1" kern="0" dirty="0" smtClean="0">
                  <a:latin typeface="+mn-ea"/>
                </a:rPr>
                <a:t> 치료제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5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안다병의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치료를 위한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지행득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물음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chemeClr val="bg1"/>
                  </a:solidFill>
                  <a:latin typeface="+mn-ea"/>
                </a:rPr>
                <a:t>안</a:t>
              </a:r>
              <a:endParaRPr kumimoji="1" lang="ko-KR" altLang="en-US" sz="3600" b="1" kern="0" dirty="0">
                <a:latin typeface="+mn-ea"/>
              </a:endParaRPr>
            </a:p>
          </p:txBody>
        </p:sp>
      </p:grpSp>
      <p:sp>
        <p:nvSpPr>
          <p:cNvPr id="37" name="오각형 36"/>
          <p:cNvSpPr/>
          <p:nvPr/>
        </p:nvSpPr>
        <p:spPr>
          <a:xfrm flipH="1">
            <a:off x="2445213" y="3429000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r>
              <a:rPr lang="ko-KR" altLang="en-US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이라고 묻는다</a:t>
            </a:r>
            <a:r>
              <a:rPr lang="en-US" altLang="ko-KR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오각형 13"/>
          <p:cNvSpPr/>
          <p:nvPr/>
        </p:nvSpPr>
        <p:spPr>
          <a:xfrm flipH="1">
            <a:off x="24452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r>
              <a:rPr lang="ko-KR" altLang="en-US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라고 묻는다</a:t>
            </a:r>
            <a:r>
              <a:rPr lang="en-US" altLang="ko-KR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2374013" y="3573016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알고 있는 것을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실천하고 있는가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지금 알고 있는 것만이라도 잘 행하고 있는가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</p:txBody>
      </p:sp>
      <p:sp>
        <p:nvSpPr>
          <p:cNvPr id="36" name="직사각형 35"/>
          <p:cNvSpPr/>
          <p:nvPr/>
        </p:nvSpPr>
        <p:spPr>
          <a:xfrm>
            <a:off x="2374013" y="5301208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지금 알고 있는 것들이 몸에 익어서 체득되었는가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알고 있는 것이 인품 또는 인격으로 </a:t>
            </a: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체화되었는가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</p:txBody>
      </p:sp>
      <p:sp useBgFill="1">
        <p:nvSpPr>
          <p:cNvPr id="50" name="타원 49"/>
          <p:cNvSpPr/>
          <p:nvPr/>
        </p:nvSpPr>
        <p:spPr>
          <a:xfrm>
            <a:off x="1691680" y="3429000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행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行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53" name="타원 52"/>
          <p:cNvSpPr/>
          <p:nvPr/>
        </p:nvSpPr>
        <p:spPr>
          <a:xfrm>
            <a:off x="1691680" y="5157192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득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得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3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다병의</a:t>
              </a:r>
              <a:r>
                <a:rPr kumimoji="1" lang="ko-KR" altLang="en-US" sz="3600" b="1" kern="0" dirty="0" smtClean="0">
                  <a:latin typeface="+mn-ea"/>
                </a:rPr>
                <a:t> 치료제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5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안다병의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치료를 위한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지행득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물음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chemeClr val="bg1"/>
                  </a:solidFill>
                  <a:latin typeface="+mn-ea"/>
                </a:rPr>
                <a:t>안</a:t>
              </a:r>
              <a:endParaRPr kumimoji="1" lang="ko-KR" altLang="en-US" sz="3600" b="1" kern="0" dirty="0">
                <a:latin typeface="+mn-ea"/>
              </a:endParaRPr>
            </a:p>
          </p:txBody>
        </p:sp>
      </p:grpSp>
      <p:sp>
        <p:nvSpPr>
          <p:cNvPr id="37" name="타원 36"/>
          <p:cNvSpPr/>
          <p:nvPr/>
        </p:nvSpPr>
        <p:spPr>
          <a:xfrm>
            <a:off x="2987824" y="5229200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9" name="오각형 38"/>
          <p:cNvSpPr/>
          <p:nvPr/>
        </p:nvSpPr>
        <p:spPr>
          <a:xfrm flipH="1">
            <a:off x="2445213" y="5157192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r>
              <a:rPr lang="ko-KR" altLang="en-US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이라고 묻는다</a:t>
            </a:r>
            <a:r>
              <a:rPr lang="en-US" altLang="ko-KR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3740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내가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제대로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알고 있는가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과연 얼마나 제대로 알고 있는가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?</a:t>
            </a:r>
          </a:p>
        </p:txBody>
      </p:sp>
      <p:sp useBgFill="1">
        <p:nvSpPr>
          <p:cNvPr id="14" name="타원 13"/>
          <p:cNvSpPr/>
          <p:nvPr/>
        </p:nvSpPr>
        <p:spPr>
          <a:xfrm>
            <a:off x="1691680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知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오각형 14"/>
          <p:cNvSpPr/>
          <p:nvPr/>
        </p:nvSpPr>
        <p:spPr>
          <a:xfrm flipH="1">
            <a:off x="24452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r>
              <a:rPr lang="ko-KR" altLang="en-US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라고 묻는다</a:t>
            </a:r>
            <a:r>
              <a:rPr lang="en-US" altLang="ko-KR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2987824" y="3501008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오각형 17"/>
          <p:cNvSpPr/>
          <p:nvPr/>
        </p:nvSpPr>
        <p:spPr>
          <a:xfrm flipH="1">
            <a:off x="2445213" y="3429000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r>
              <a:rPr lang="ko-KR" altLang="en-US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이라고 묻는다</a:t>
            </a:r>
            <a:r>
              <a:rPr lang="en-US" altLang="ko-KR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모서리가 둥근 직사각형 12"/>
          <p:cNvSpPr/>
          <p:nvPr/>
        </p:nvSpPr>
        <p:spPr>
          <a:xfrm>
            <a:off x="2411760" y="1988840"/>
            <a:ext cx="5472608" cy="3456384"/>
          </a:xfrm>
          <a:prstGeom prst="roundRect">
            <a:avLst>
              <a:gd name="adj" fmla="val 15608"/>
            </a:avLst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안다병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 내려놓기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알고 있는 것에 대해 명상과 사유하기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아는 것을 생활 속에서 실천하기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실천의 폭 넓히기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체득화하기</a:t>
            </a:r>
          </a:p>
        </p:txBody>
      </p:sp>
      <p:grpSp>
        <p:nvGrpSpPr>
          <p:cNvPr id="3" name="그룹 2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4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다병의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지행득</a:t>
              </a:r>
              <a:r>
                <a:rPr kumimoji="1" lang="ko-KR" altLang="en-US" sz="3600" b="1" kern="0" dirty="0" smtClean="0">
                  <a:latin typeface="+mn-ea"/>
                </a:rPr>
                <a:t> 치료 방법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5" name="이등변 삼각형 4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6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chemeClr val="bg1"/>
                  </a:solidFill>
                  <a:latin typeface="+mn-ea"/>
                </a:rPr>
                <a:t>안</a:t>
              </a:r>
              <a:endParaRPr kumimoji="1" lang="ko-KR" altLang="en-US" sz="3600" b="1" kern="0" dirty="0">
                <a:latin typeface="+mn-ea"/>
              </a:endParaRPr>
            </a:p>
          </p:txBody>
        </p:sp>
      </p:grpSp>
      <p:grpSp>
        <p:nvGrpSpPr>
          <p:cNvPr id="61" name="그룹 60"/>
          <p:cNvGrpSpPr/>
          <p:nvPr/>
        </p:nvGrpSpPr>
        <p:grpSpPr>
          <a:xfrm>
            <a:off x="6588224" y="4221088"/>
            <a:ext cx="1008112" cy="957026"/>
            <a:chOff x="1411214" y="2564904"/>
            <a:chExt cx="469900" cy="446088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1773164" y="2772867"/>
              <a:ext cx="107950" cy="42863"/>
            </a:xfrm>
            <a:custGeom>
              <a:avLst/>
              <a:gdLst/>
              <a:ahLst/>
              <a:cxnLst>
                <a:cxn ang="0">
                  <a:pos x="26" y="53"/>
                </a:cxn>
                <a:cxn ang="0">
                  <a:pos x="109" y="53"/>
                </a:cxn>
                <a:cxn ang="0">
                  <a:pos x="109" y="53"/>
                </a:cxn>
                <a:cxn ang="0">
                  <a:pos x="120" y="50"/>
                </a:cxn>
                <a:cxn ang="0">
                  <a:pos x="128" y="45"/>
                </a:cxn>
                <a:cxn ang="0">
                  <a:pos x="133" y="37"/>
                </a:cxn>
                <a:cxn ang="0">
                  <a:pos x="136" y="26"/>
                </a:cxn>
                <a:cxn ang="0">
                  <a:pos x="133" y="16"/>
                </a:cxn>
                <a:cxn ang="0">
                  <a:pos x="128" y="8"/>
                </a:cxn>
                <a:cxn ang="0">
                  <a:pos x="120" y="2"/>
                </a:cxn>
                <a:cxn ang="0">
                  <a:pos x="109" y="0"/>
                </a:cxn>
                <a:cxn ang="0">
                  <a:pos x="109" y="0"/>
                </a:cxn>
                <a:cxn ang="0">
                  <a:pos x="26" y="0"/>
                </a:cxn>
                <a:cxn ang="0">
                  <a:pos x="26" y="0"/>
                </a:cxn>
                <a:cxn ang="0">
                  <a:pos x="16" y="2"/>
                </a:cxn>
                <a:cxn ang="0">
                  <a:pos x="8" y="8"/>
                </a:cxn>
                <a:cxn ang="0">
                  <a:pos x="2" y="16"/>
                </a:cxn>
                <a:cxn ang="0">
                  <a:pos x="0" y="26"/>
                </a:cxn>
                <a:cxn ang="0">
                  <a:pos x="2" y="37"/>
                </a:cxn>
                <a:cxn ang="0">
                  <a:pos x="8" y="45"/>
                </a:cxn>
                <a:cxn ang="0">
                  <a:pos x="16" y="50"/>
                </a:cxn>
                <a:cxn ang="0">
                  <a:pos x="26" y="53"/>
                </a:cxn>
                <a:cxn ang="0">
                  <a:pos x="26" y="53"/>
                </a:cxn>
              </a:cxnLst>
              <a:rect l="0" t="0" r="r" b="b"/>
              <a:pathLst>
                <a:path w="136" h="53">
                  <a:moveTo>
                    <a:pt x="26" y="53"/>
                  </a:moveTo>
                  <a:lnTo>
                    <a:pt x="109" y="53"/>
                  </a:lnTo>
                  <a:lnTo>
                    <a:pt x="109" y="53"/>
                  </a:lnTo>
                  <a:lnTo>
                    <a:pt x="120" y="50"/>
                  </a:lnTo>
                  <a:lnTo>
                    <a:pt x="128" y="45"/>
                  </a:lnTo>
                  <a:lnTo>
                    <a:pt x="133" y="37"/>
                  </a:lnTo>
                  <a:lnTo>
                    <a:pt x="136" y="26"/>
                  </a:lnTo>
                  <a:lnTo>
                    <a:pt x="133" y="16"/>
                  </a:lnTo>
                  <a:lnTo>
                    <a:pt x="128" y="8"/>
                  </a:lnTo>
                  <a:lnTo>
                    <a:pt x="120" y="2"/>
                  </a:lnTo>
                  <a:lnTo>
                    <a:pt x="109" y="0"/>
                  </a:lnTo>
                  <a:lnTo>
                    <a:pt x="109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8"/>
                  </a:lnTo>
                  <a:lnTo>
                    <a:pt x="2" y="16"/>
                  </a:lnTo>
                  <a:lnTo>
                    <a:pt x="0" y="26"/>
                  </a:lnTo>
                  <a:lnTo>
                    <a:pt x="2" y="37"/>
                  </a:lnTo>
                  <a:lnTo>
                    <a:pt x="8" y="45"/>
                  </a:lnTo>
                  <a:lnTo>
                    <a:pt x="16" y="50"/>
                  </a:lnTo>
                  <a:lnTo>
                    <a:pt x="26" y="53"/>
                  </a:lnTo>
                  <a:lnTo>
                    <a:pt x="26" y="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1411214" y="2772867"/>
              <a:ext cx="109538" cy="42863"/>
            </a:xfrm>
            <a:custGeom>
              <a:avLst/>
              <a:gdLst/>
              <a:ahLst/>
              <a:cxnLst>
                <a:cxn ang="0">
                  <a:pos x="28" y="53"/>
                </a:cxn>
                <a:cxn ang="0">
                  <a:pos x="111" y="53"/>
                </a:cxn>
                <a:cxn ang="0">
                  <a:pos x="111" y="53"/>
                </a:cxn>
                <a:cxn ang="0">
                  <a:pos x="121" y="50"/>
                </a:cxn>
                <a:cxn ang="0">
                  <a:pos x="129" y="45"/>
                </a:cxn>
                <a:cxn ang="0">
                  <a:pos x="135" y="37"/>
                </a:cxn>
                <a:cxn ang="0">
                  <a:pos x="137" y="26"/>
                </a:cxn>
                <a:cxn ang="0">
                  <a:pos x="135" y="16"/>
                </a:cxn>
                <a:cxn ang="0">
                  <a:pos x="129" y="8"/>
                </a:cxn>
                <a:cxn ang="0">
                  <a:pos x="121" y="2"/>
                </a:cxn>
                <a:cxn ang="0">
                  <a:pos x="111" y="0"/>
                </a:cxn>
                <a:cxn ang="0">
                  <a:pos x="111" y="0"/>
                </a:cxn>
                <a:cxn ang="0">
                  <a:pos x="28" y="0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8"/>
                </a:cxn>
                <a:cxn ang="0">
                  <a:pos x="2" y="16"/>
                </a:cxn>
                <a:cxn ang="0">
                  <a:pos x="0" y="26"/>
                </a:cxn>
                <a:cxn ang="0">
                  <a:pos x="2" y="37"/>
                </a:cxn>
                <a:cxn ang="0">
                  <a:pos x="8" y="45"/>
                </a:cxn>
                <a:cxn ang="0">
                  <a:pos x="17" y="50"/>
                </a:cxn>
                <a:cxn ang="0">
                  <a:pos x="28" y="53"/>
                </a:cxn>
                <a:cxn ang="0">
                  <a:pos x="28" y="53"/>
                </a:cxn>
              </a:cxnLst>
              <a:rect l="0" t="0" r="r" b="b"/>
              <a:pathLst>
                <a:path w="137" h="53">
                  <a:moveTo>
                    <a:pt x="28" y="53"/>
                  </a:moveTo>
                  <a:lnTo>
                    <a:pt x="111" y="53"/>
                  </a:lnTo>
                  <a:lnTo>
                    <a:pt x="111" y="53"/>
                  </a:lnTo>
                  <a:lnTo>
                    <a:pt x="121" y="50"/>
                  </a:lnTo>
                  <a:lnTo>
                    <a:pt x="129" y="45"/>
                  </a:lnTo>
                  <a:lnTo>
                    <a:pt x="135" y="37"/>
                  </a:lnTo>
                  <a:lnTo>
                    <a:pt x="137" y="26"/>
                  </a:lnTo>
                  <a:lnTo>
                    <a:pt x="135" y="16"/>
                  </a:lnTo>
                  <a:lnTo>
                    <a:pt x="129" y="8"/>
                  </a:lnTo>
                  <a:lnTo>
                    <a:pt x="121" y="2"/>
                  </a:lnTo>
                  <a:lnTo>
                    <a:pt x="111" y="0"/>
                  </a:lnTo>
                  <a:lnTo>
                    <a:pt x="111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6"/>
                  </a:lnTo>
                  <a:lnTo>
                    <a:pt x="0" y="26"/>
                  </a:lnTo>
                  <a:lnTo>
                    <a:pt x="2" y="37"/>
                  </a:lnTo>
                  <a:lnTo>
                    <a:pt x="8" y="45"/>
                  </a:lnTo>
                  <a:lnTo>
                    <a:pt x="17" y="50"/>
                  </a:lnTo>
                  <a:lnTo>
                    <a:pt x="28" y="53"/>
                  </a:lnTo>
                  <a:lnTo>
                    <a:pt x="28" y="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1623939" y="2564904"/>
              <a:ext cx="42863" cy="109538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0" y="111"/>
                </a:cxn>
                <a:cxn ang="0">
                  <a:pos x="0" y="111"/>
                </a:cxn>
                <a:cxn ang="0">
                  <a:pos x="2" y="121"/>
                </a:cxn>
                <a:cxn ang="0">
                  <a:pos x="8" y="129"/>
                </a:cxn>
                <a:cxn ang="0">
                  <a:pos x="16" y="135"/>
                </a:cxn>
                <a:cxn ang="0">
                  <a:pos x="27" y="137"/>
                </a:cxn>
                <a:cxn ang="0">
                  <a:pos x="37" y="135"/>
                </a:cxn>
                <a:cxn ang="0">
                  <a:pos x="46" y="129"/>
                </a:cxn>
                <a:cxn ang="0">
                  <a:pos x="52" y="121"/>
                </a:cxn>
                <a:cxn ang="0">
                  <a:pos x="54" y="111"/>
                </a:cxn>
                <a:cxn ang="0">
                  <a:pos x="54" y="111"/>
                </a:cxn>
                <a:cxn ang="0">
                  <a:pos x="54" y="28"/>
                </a:cxn>
                <a:cxn ang="0">
                  <a:pos x="54" y="28"/>
                </a:cxn>
                <a:cxn ang="0">
                  <a:pos x="52" y="17"/>
                </a:cxn>
                <a:cxn ang="0">
                  <a:pos x="46" y="8"/>
                </a:cxn>
                <a:cxn ang="0">
                  <a:pos x="37" y="2"/>
                </a:cxn>
                <a:cxn ang="0">
                  <a:pos x="27" y="0"/>
                </a:cxn>
                <a:cxn ang="0">
                  <a:pos x="16" y="2"/>
                </a:cxn>
                <a:cxn ang="0">
                  <a:pos x="8" y="8"/>
                </a:cxn>
                <a:cxn ang="0">
                  <a:pos x="2" y="17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54" h="137">
                  <a:moveTo>
                    <a:pt x="0" y="28"/>
                  </a:moveTo>
                  <a:lnTo>
                    <a:pt x="0" y="111"/>
                  </a:lnTo>
                  <a:lnTo>
                    <a:pt x="0" y="111"/>
                  </a:lnTo>
                  <a:lnTo>
                    <a:pt x="2" y="121"/>
                  </a:lnTo>
                  <a:lnTo>
                    <a:pt x="8" y="129"/>
                  </a:lnTo>
                  <a:lnTo>
                    <a:pt x="16" y="135"/>
                  </a:lnTo>
                  <a:lnTo>
                    <a:pt x="27" y="137"/>
                  </a:lnTo>
                  <a:lnTo>
                    <a:pt x="37" y="135"/>
                  </a:lnTo>
                  <a:lnTo>
                    <a:pt x="46" y="129"/>
                  </a:lnTo>
                  <a:lnTo>
                    <a:pt x="52" y="121"/>
                  </a:lnTo>
                  <a:lnTo>
                    <a:pt x="54" y="111"/>
                  </a:lnTo>
                  <a:lnTo>
                    <a:pt x="54" y="111"/>
                  </a:lnTo>
                  <a:lnTo>
                    <a:pt x="54" y="28"/>
                  </a:lnTo>
                  <a:lnTo>
                    <a:pt x="54" y="28"/>
                  </a:lnTo>
                  <a:lnTo>
                    <a:pt x="52" y="17"/>
                  </a:lnTo>
                  <a:lnTo>
                    <a:pt x="46" y="8"/>
                  </a:lnTo>
                  <a:lnTo>
                    <a:pt x="37" y="2"/>
                  </a:lnTo>
                  <a:lnTo>
                    <a:pt x="27" y="0"/>
                  </a:lnTo>
                  <a:lnTo>
                    <a:pt x="16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1741414" y="2623642"/>
              <a:ext cx="88900" cy="88900"/>
            </a:xfrm>
            <a:custGeom>
              <a:avLst/>
              <a:gdLst/>
              <a:ahLst/>
              <a:cxnLst>
                <a:cxn ang="0">
                  <a:pos x="66" y="8"/>
                </a:cxn>
                <a:cxn ang="0">
                  <a:pos x="8" y="67"/>
                </a:cxn>
                <a:cxn ang="0">
                  <a:pos x="8" y="67"/>
                </a:cxn>
                <a:cxn ang="0">
                  <a:pos x="2" y="76"/>
                </a:cxn>
                <a:cxn ang="0">
                  <a:pos x="0" y="85"/>
                </a:cxn>
                <a:cxn ang="0">
                  <a:pos x="2" y="95"/>
                </a:cxn>
                <a:cxn ang="0">
                  <a:pos x="8" y="105"/>
                </a:cxn>
                <a:cxn ang="0">
                  <a:pos x="12" y="108"/>
                </a:cxn>
                <a:cxn ang="0">
                  <a:pos x="17" y="110"/>
                </a:cxn>
                <a:cxn ang="0">
                  <a:pos x="21" y="112"/>
                </a:cxn>
                <a:cxn ang="0">
                  <a:pos x="27" y="113"/>
                </a:cxn>
                <a:cxn ang="0">
                  <a:pos x="32" y="112"/>
                </a:cxn>
                <a:cxn ang="0">
                  <a:pos x="36" y="110"/>
                </a:cxn>
                <a:cxn ang="0">
                  <a:pos x="41" y="108"/>
                </a:cxn>
                <a:cxn ang="0">
                  <a:pos x="46" y="105"/>
                </a:cxn>
                <a:cxn ang="0">
                  <a:pos x="46" y="105"/>
                </a:cxn>
                <a:cxn ang="0">
                  <a:pos x="104" y="46"/>
                </a:cxn>
                <a:cxn ang="0">
                  <a:pos x="104" y="46"/>
                </a:cxn>
                <a:cxn ang="0">
                  <a:pos x="110" y="37"/>
                </a:cxn>
                <a:cxn ang="0">
                  <a:pos x="112" y="26"/>
                </a:cxn>
                <a:cxn ang="0">
                  <a:pos x="110" y="17"/>
                </a:cxn>
                <a:cxn ang="0">
                  <a:pos x="104" y="8"/>
                </a:cxn>
                <a:cxn ang="0">
                  <a:pos x="100" y="4"/>
                </a:cxn>
                <a:cxn ang="0">
                  <a:pos x="95" y="2"/>
                </a:cxn>
                <a:cxn ang="0">
                  <a:pos x="91" y="1"/>
                </a:cxn>
                <a:cxn ang="0">
                  <a:pos x="85" y="0"/>
                </a:cxn>
                <a:cxn ang="0">
                  <a:pos x="80" y="1"/>
                </a:cxn>
                <a:cxn ang="0">
                  <a:pos x="76" y="2"/>
                </a:cxn>
                <a:cxn ang="0">
                  <a:pos x="71" y="4"/>
                </a:cxn>
                <a:cxn ang="0">
                  <a:pos x="66" y="8"/>
                </a:cxn>
                <a:cxn ang="0">
                  <a:pos x="66" y="8"/>
                </a:cxn>
              </a:cxnLst>
              <a:rect l="0" t="0" r="r" b="b"/>
              <a:pathLst>
                <a:path w="112" h="113">
                  <a:moveTo>
                    <a:pt x="66" y="8"/>
                  </a:moveTo>
                  <a:lnTo>
                    <a:pt x="8" y="67"/>
                  </a:lnTo>
                  <a:lnTo>
                    <a:pt x="8" y="67"/>
                  </a:lnTo>
                  <a:lnTo>
                    <a:pt x="2" y="76"/>
                  </a:lnTo>
                  <a:lnTo>
                    <a:pt x="0" y="85"/>
                  </a:lnTo>
                  <a:lnTo>
                    <a:pt x="2" y="95"/>
                  </a:lnTo>
                  <a:lnTo>
                    <a:pt x="8" y="105"/>
                  </a:lnTo>
                  <a:lnTo>
                    <a:pt x="12" y="108"/>
                  </a:lnTo>
                  <a:lnTo>
                    <a:pt x="17" y="110"/>
                  </a:lnTo>
                  <a:lnTo>
                    <a:pt x="21" y="112"/>
                  </a:lnTo>
                  <a:lnTo>
                    <a:pt x="27" y="113"/>
                  </a:lnTo>
                  <a:lnTo>
                    <a:pt x="32" y="112"/>
                  </a:lnTo>
                  <a:lnTo>
                    <a:pt x="36" y="110"/>
                  </a:lnTo>
                  <a:lnTo>
                    <a:pt x="41" y="108"/>
                  </a:lnTo>
                  <a:lnTo>
                    <a:pt x="46" y="105"/>
                  </a:lnTo>
                  <a:lnTo>
                    <a:pt x="46" y="105"/>
                  </a:lnTo>
                  <a:lnTo>
                    <a:pt x="104" y="46"/>
                  </a:lnTo>
                  <a:lnTo>
                    <a:pt x="104" y="46"/>
                  </a:lnTo>
                  <a:lnTo>
                    <a:pt x="110" y="37"/>
                  </a:lnTo>
                  <a:lnTo>
                    <a:pt x="112" y="26"/>
                  </a:lnTo>
                  <a:lnTo>
                    <a:pt x="110" y="17"/>
                  </a:lnTo>
                  <a:lnTo>
                    <a:pt x="104" y="8"/>
                  </a:lnTo>
                  <a:lnTo>
                    <a:pt x="100" y="4"/>
                  </a:lnTo>
                  <a:lnTo>
                    <a:pt x="95" y="2"/>
                  </a:lnTo>
                  <a:lnTo>
                    <a:pt x="91" y="1"/>
                  </a:lnTo>
                  <a:lnTo>
                    <a:pt x="85" y="0"/>
                  </a:lnTo>
                  <a:lnTo>
                    <a:pt x="80" y="1"/>
                  </a:lnTo>
                  <a:lnTo>
                    <a:pt x="76" y="2"/>
                  </a:lnTo>
                  <a:lnTo>
                    <a:pt x="71" y="4"/>
                  </a:lnTo>
                  <a:lnTo>
                    <a:pt x="66" y="8"/>
                  </a:lnTo>
                  <a:lnTo>
                    <a:pt x="66" y="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1466776" y="2623642"/>
              <a:ext cx="88900" cy="88900"/>
            </a:xfrm>
            <a:custGeom>
              <a:avLst/>
              <a:gdLst/>
              <a:ahLst/>
              <a:cxnLst>
                <a:cxn ang="0">
                  <a:pos x="8" y="46"/>
                </a:cxn>
                <a:cxn ang="0">
                  <a:pos x="66" y="105"/>
                </a:cxn>
                <a:cxn ang="0">
                  <a:pos x="66" y="105"/>
                </a:cxn>
                <a:cxn ang="0">
                  <a:pos x="70" y="108"/>
                </a:cxn>
                <a:cxn ang="0">
                  <a:pos x="75" y="110"/>
                </a:cxn>
                <a:cxn ang="0">
                  <a:pos x="80" y="112"/>
                </a:cxn>
                <a:cxn ang="0">
                  <a:pos x="85" y="113"/>
                </a:cxn>
                <a:cxn ang="0">
                  <a:pos x="90" y="112"/>
                </a:cxn>
                <a:cxn ang="0">
                  <a:pos x="94" y="110"/>
                </a:cxn>
                <a:cxn ang="0">
                  <a:pos x="99" y="108"/>
                </a:cxn>
                <a:cxn ang="0">
                  <a:pos x="104" y="105"/>
                </a:cxn>
                <a:cxn ang="0">
                  <a:pos x="111" y="95"/>
                </a:cxn>
                <a:cxn ang="0">
                  <a:pos x="113" y="85"/>
                </a:cxn>
                <a:cxn ang="0">
                  <a:pos x="111" y="76"/>
                </a:cxn>
                <a:cxn ang="0">
                  <a:pos x="104" y="67"/>
                </a:cxn>
                <a:cxn ang="0">
                  <a:pos x="104" y="67"/>
                </a:cxn>
                <a:cxn ang="0">
                  <a:pos x="46" y="8"/>
                </a:cxn>
                <a:cxn ang="0">
                  <a:pos x="46" y="8"/>
                </a:cxn>
                <a:cxn ang="0">
                  <a:pos x="42" y="4"/>
                </a:cxn>
                <a:cxn ang="0">
                  <a:pos x="37" y="2"/>
                </a:cxn>
                <a:cxn ang="0">
                  <a:pos x="32" y="1"/>
                </a:cxn>
                <a:cxn ang="0">
                  <a:pos x="27" y="0"/>
                </a:cxn>
                <a:cxn ang="0">
                  <a:pos x="22" y="1"/>
                </a:cxn>
                <a:cxn ang="0">
                  <a:pos x="17" y="2"/>
                </a:cxn>
                <a:cxn ang="0">
                  <a:pos x="13" y="4"/>
                </a:cxn>
                <a:cxn ang="0">
                  <a:pos x="8" y="8"/>
                </a:cxn>
                <a:cxn ang="0">
                  <a:pos x="1" y="17"/>
                </a:cxn>
                <a:cxn ang="0">
                  <a:pos x="0" y="26"/>
                </a:cxn>
                <a:cxn ang="0">
                  <a:pos x="1" y="37"/>
                </a:cxn>
                <a:cxn ang="0">
                  <a:pos x="8" y="46"/>
                </a:cxn>
                <a:cxn ang="0">
                  <a:pos x="8" y="46"/>
                </a:cxn>
              </a:cxnLst>
              <a:rect l="0" t="0" r="r" b="b"/>
              <a:pathLst>
                <a:path w="113" h="113">
                  <a:moveTo>
                    <a:pt x="8" y="46"/>
                  </a:moveTo>
                  <a:lnTo>
                    <a:pt x="66" y="105"/>
                  </a:lnTo>
                  <a:lnTo>
                    <a:pt x="66" y="105"/>
                  </a:lnTo>
                  <a:lnTo>
                    <a:pt x="70" y="108"/>
                  </a:lnTo>
                  <a:lnTo>
                    <a:pt x="75" y="110"/>
                  </a:lnTo>
                  <a:lnTo>
                    <a:pt x="80" y="112"/>
                  </a:lnTo>
                  <a:lnTo>
                    <a:pt x="85" y="113"/>
                  </a:lnTo>
                  <a:lnTo>
                    <a:pt x="90" y="112"/>
                  </a:lnTo>
                  <a:lnTo>
                    <a:pt x="94" y="110"/>
                  </a:lnTo>
                  <a:lnTo>
                    <a:pt x="99" y="108"/>
                  </a:lnTo>
                  <a:lnTo>
                    <a:pt x="104" y="105"/>
                  </a:lnTo>
                  <a:lnTo>
                    <a:pt x="111" y="95"/>
                  </a:lnTo>
                  <a:lnTo>
                    <a:pt x="113" y="85"/>
                  </a:lnTo>
                  <a:lnTo>
                    <a:pt x="111" y="76"/>
                  </a:lnTo>
                  <a:lnTo>
                    <a:pt x="104" y="67"/>
                  </a:lnTo>
                  <a:lnTo>
                    <a:pt x="104" y="67"/>
                  </a:lnTo>
                  <a:lnTo>
                    <a:pt x="46" y="8"/>
                  </a:lnTo>
                  <a:lnTo>
                    <a:pt x="46" y="8"/>
                  </a:lnTo>
                  <a:lnTo>
                    <a:pt x="42" y="4"/>
                  </a:lnTo>
                  <a:lnTo>
                    <a:pt x="37" y="2"/>
                  </a:lnTo>
                  <a:lnTo>
                    <a:pt x="32" y="1"/>
                  </a:lnTo>
                  <a:lnTo>
                    <a:pt x="27" y="0"/>
                  </a:lnTo>
                  <a:lnTo>
                    <a:pt x="22" y="1"/>
                  </a:lnTo>
                  <a:lnTo>
                    <a:pt x="17" y="2"/>
                  </a:lnTo>
                  <a:lnTo>
                    <a:pt x="13" y="4"/>
                  </a:lnTo>
                  <a:lnTo>
                    <a:pt x="8" y="8"/>
                  </a:lnTo>
                  <a:lnTo>
                    <a:pt x="1" y="17"/>
                  </a:lnTo>
                  <a:lnTo>
                    <a:pt x="0" y="26"/>
                  </a:lnTo>
                  <a:lnTo>
                    <a:pt x="1" y="37"/>
                  </a:lnTo>
                  <a:lnTo>
                    <a:pt x="8" y="46"/>
                  </a:lnTo>
                  <a:lnTo>
                    <a:pt x="8" y="4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1541389" y="2691904"/>
              <a:ext cx="211138" cy="212725"/>
            </a:xfrm>
            <a:custGeom>
              <a:avLst/>
              <a:gdLst/>
              <a:ahLst/>
              <a:cxnLst>
                <a:cxn ang="0">
                  <a:pos x="213" y="256"/>
                </a:cxn>
                <a:cxn ang="0">
                  <a:pos x="221" y="235"/>
                </a:cxn>
                <a:cxn ang="0">
                  <a:pos x="238" y="217"/>
                </a:cxn>
                <a:cxn ang="0">
                  <a:pos x="251" y="196"/>
                </a:cxn>
                <a:cxn ang="0">
                  <a:pos x="261" y="172"/>
                </a:cxn>
                <a:cxn ang="0">
                  <a:pos x="265" y="147"/>
                </a:cxn>
                <a:cxn ang="0">
                  <a:pos x="265" y="120"/>
                </a:cxn>
                <a:cxn ang="0">
                  <a:pos x="261" y="95"/>
                </a:cxn>
                <a:cxn ang="0">
                  <a:pos x="251" y="72"/>
                </a:cxn>
                <a:cxn ang="0">
                  <a:pos x="236" y="50"/>
                </a:cxn>
                <a:cxn ang="0">
                  <a:pos x="218" y="31"/>
                </a:cxn>
                <a:cxn ang="0">
                  <a:pos x="196" y="16"/>
                </a:cxn>
                <a:cxn ang="0">
                  <a:pos x="172" y="6"/>
                </a:cxn>
                <a:cxn ang="0">
                  <a:pos x="147" y="1"/>
                </a:cxn>
                <a:cxn ang="0">
                  <a:pos x="106" y="2"/>
                </a:cxn>
                <a:cxn ang="0">
                  <a:pos x="59" y="23"/>
                </a:cxn>
                <a:cxn ang="0">
                  <a:pos x="23" y="59"/>
                </a:cxn>
                <a:cxn ang="0">
                  <a:pos x="3" y="107"/>
                </a:cxn>
                <a:cxn ang="0">
                  <a:pos x="1" y="147"/>
                </a:cxn>
                <a:cxn ang="0">
                  <a:pos x="6" y="172"/>
                </a:cxn>
                <a:cxn ang="0">
                  <a:pos x="15" y="195"/>
                </a:cxn>
                <a:cxn ang="0">
                  <a:pos x="30" y="217"/>
                </a:cxn>
                <a:cxn ang="0">
                  <a:pos x="46" y="235"/>
                </a:cxn>
                <a:cxn ang="0">
                  <a:pos x="54" y="256"/>
                </a:cxn>
                <a:cxn ang="0">
                  <a:pos x="109" y="268"/>
                </a:cxn>
                <a:cxn ang="0">
                  <a:pos x="99" y="224"/>
                </a:cxn>
                <a:cxn ang="0">
                  <a:pos x="75" y="188"/>
                </a:cxn>
                <a:cxn ang="0">
                  <a:pos x="60" y="164"/>
                </a:cxn>
                <a:cxn ang="0">
                  <a:pos x="54" y="134"/>
                </a:cxn>
                <a:cxn ang="0">
                  <a:pos x="60" y="104"/>
                </a:cxn>
                <a:cxn ang="0">
                  <a:pos x="76" y="79"/>
                </a:cxn>
                <a:cxn ang="0">
                  <a:pos x="89" y="68"/>
                </a:cxn>
                <a:cxn ang="0">
                  <a:pos x="103" y="60"/>
                </a:cxn>
                <a:cxn ang="0">
                  <a:pos x="118" y="56"/>
                </a:cxn>
                <a:cxn ang="0">
                  <a:pos x="133" y="54"/>
                </a:cxn>
                <a:cxn ang="0">
                  <a:pos x="149" y="56"/>
                </a:cxn>
                <a:cxn ang="0">
                  <a:pos x="164" y="60"/>
                </a:cxn>
                <a:cxn ang="0">
                  <a:pos x="178" y="68"/>
                </a:cxn>
                <a:cxn ang="0">
                  <a:pos x="190" y="79"/>
                </a:cxn>
                <a:cxn ang="0">
                  <a:pos x="208" y="104"/>
                </a:cxn>
                <a:cxn ang="0">
                  <a:pos x="213" y="134"/>
                </a:cxn>
                <a:cxn ang="0">
                  <a:pos x="208" y="164"/>
                </a:cxn>
                <a:cxn ang="0">
                  <a:pos x="192" y="189"/>
                </a:cxn>
                <a:cxn ang="0">
                  <a:pos x="167" y="225"/>
                </a:cxn>
                <a:cxn ang="0">
                  <a:pos x="158" y="268"/>
                </a:cxn>
              </a:cxnLst>
              <a:rect l="0" t="0" r="r" b="b"/>
              <a:pathLst>
                <a:path w="266" h="268">
                  <a:moveTo>
                    <a:pt x="212" y="268"/>
                  </a:moveTo>
                  <a:lnTo>
                    <a:pt x="213" y="256"/>
                  </a:lnTo>
                  <a:lnTo>
                    <a:pt x="217" y="246"/>
                  </a:lnTo>
                  <a:lnTo>
                    <a:pt x="221" y="235"/>
                  </a:lnTo>
                  <a:lnTo>
                    <a:pt x="228" y="227"/>
                  </a:lnTo>
                  <a:lnTo>
                    <a:pt x="238" y="217"/>
                  </a:lnTo>
                  <a:lnTo>
                    <a:pt x="245" y="206"/>
                  </a:lnTo>
                  <a:lnTo>
                    <a:pt x="251" y="196"/>
                  </a:lnTo>
                  <a:lnTo>
                    <a:pt x="257" y="183"/>
                  </a:lnTo>
                  <a:lnTo>
                    <a:pt x="261" y="172"/>
                  </a:lnTo>
                  <a:lnTo>
                    <a:pt x="264" y="159"/>
                  </a:lnTo>
                  <a:lnTo>
                    <a:pt x="265" y="147"/>
                  </a:lnTo>
                  <a:lnTo>
                    <a:pt x="266" y="134"/>
                  </a:lnTo>
                  <a:lnTo>
                    <a:pt x="265" y="120"/>
                  </a:lnTo>
                  <a:lnTo>
                    <a:pt x="264" y="107"/>
                  </a:lnTo>
                  <a:lnTo>
                    <a:pt x="261" y="95"/>
                  </a:lnTo>
                  <a:lnTo>
                    <a:pt x="256" y="83"/>
                  </a:lnTo>
                  <a:lnTo>
                    <a:pt x="251" y="72"/>
                  </a:lnTo>
                  <a:lnTo>
                    <a:pt x="245" y="60"/>
                  </a:lnTo>
                  <a:lnTo>
                    <a:pt x="236" y="50"/>
                  </a:lnTo>
                  <a:lnTo>
                    <a:pt x="228" y="41"/>
                  </a:lnTo>
                  <a:lnTo>
                    <a:pt x="218" y="31"/>
                  </a:lnTo>
                  <a:lnTo>
                    <a:pt x="208" y="23"/>
                  </a:lnTo>
                  <a:lnTo>
                    <a:pt x="196" y="16"/>
                  </a:lnTo>
                  <a:lnTo>
                    <a:pt x="185" y="11"/>
                  </a:lnTo>
                  <a:lnTo>
                    <a:pt x="172" y="6"/>
                  </a:lnTo>
                  <a:lnTo>
                    <a:pt x="159" y="2"/>
                  </a:lnTo>
                  <a:lnTo>
                    <a:pt x="147" y="1"/>
                  </a:lnTo>
                  <a:lnTo>
                    <a:pt x="133" y="0"/>
                  </a:lnTo>
                  <a:lnTo>
                    <a:pt x="106" y="2"/>
                  </a:lnTo>
                  <a:lnTo>
                    <a:pt x="81" y="11"/>
                  </a:lnTo>
                  <a:lnTo>
                    <a:pt x="59" y="23"/>
                  </a:lnTo>
                  <a:lnTo>
                    <a:pt x="39" y="39"/>
                  </a:lnTo>
                  <a:lnTo>
                    <a:pt x="23" y="59"/>
                  </a:lnTo>
                  <a:lnTo>
                    <a:pt x="11" y="82"/>
                  </a:lnTo>
                  <a:lnTo>
                    <a:pt x="3" y="107"/>
                  </a:lnTo>
                  <a:lnTo>
                    <a:pt x="0" y="134"/>
                  </a:lnTo>
                  <a:lnTo>
                    <a:pt x="1" y="147"/>
                  </a:lnTo>
                  <a:lnTo>
                    <a:pt x="3" y="159"/>
                  </a:lnTo>
                  <a:lnTo>
                    <a:pt x="6" y="172"/>
                  </a:lnTo>
                  <a:lnTo>
                    <a:pt x="11" y="183"/>
                  </a:lnTo>
                  <a:lnTo>
                    <a:pt x="15" y="195"/>
                  </a:lnTo>
                  <a:lnTo>
                    <a:pt x="22" y="206"/>
                  </a:lnTo>
                  <a:lnTo>
                    <a:pt x="30" y="217"/>
                  </a:lnTo>
                  <a:lnTo>
                    <a:pt x="38" y="226"/>
                  </a:lnTo>
                  <a:lnTo>
                    <a:pt x="46" y="235"/>
                  </a:lnTo>
                  <a:lnTo>
                    <a:pt x="51" y="246"/>
                  </a:lnTo>
                  <a:lnTo>
                    <a:pt x="54" y="256"/>
                  </a:lnTo>
                  <a:lnTo>
                    <a:pt x="56" y="268"/>
                  </a:lnTo>
                  <a:lnTo>
                    <a:pt x="109" y="268"/>
                  </a:lnTo>
                  <a:lnTo>
                    <a:pt x="106" y="246"/>
                  </a:lnTo>
                  <a:lnTo>
                    <a:pt x="99" y="224"/>
                  </a:lnTo>
                  <a:lnTo>
                    <a:pt x="89" y="205"/>
                  </a:lnTo>
                  <a:lnTo>
                    <a:pt x="75" y="188"/>
                  </a:lnTo>
                  <a:lnTo>
                    <a:pt x="66" y="177"/>
                  </a:lnTo>
                  <a:lnTo>
                    <a:pt x="60" y="164"/>
                  </a:lnTo>
                  <a:lnTo>
                    <a:pt x="56" y="149"/>
                  </a:lnTo>
                  <a:lnTo>
                    <a:pt x="54" y="134"/>
                  </a:lnTo>
                  <a:lnTo>
                    <a:pt x="56" y="119"/>
                  </a:lnTo>
                  <a:lnTo>
                    <a:pt x="60" y="104"/>
                  </a:lnTo>
                  <a:lnTo>
                    <a:pt x="67" y="90"/>
                  </a:lnTo>
                  <a:lnTo>
                    <a:pt x="76" y="79"/>
                  </a:lnTo>
                  <a:lnTo>
                    <a:pt x="82" y="73"/>
                  </a:lnTo>
                  <a:lnTo>
                    <a:pt x="89" y="68"/>
                  </a:lnTo>
                  <a:lnTo>
                    <a:pt x="95" y="64"/>
                  </a:lnTo>
                  <a:lnTo>
                    <a:pt x="103" y="60"/>
                  </a:lnTo>
                  <a:lnTo>
                    <a:pt x="110" y="58"/>
                  </a:lnTo>
                  <a:lnTo>
                    <a:pt x="118" y="56"/>
                  </a:lnTo>
                  <a:lnTo>
                    <a:pt x="125" y="54"/>
                  </a:lnTo>
                  <a:lnTo>
                    <a:pt x="133" y="54"/>
                  </a:lnTo>
                  <a:lnTo>
                    <a:pt x="141" y="54"/>
                  </a:lnTo>
                  <a:lnTo>
                    <a:pt x="149" y="56"/>
                  </a:lnTo>
                  <a:lnTo>
                    <a:pt x="156" y="58"/>
                  </a:lnTo>
                  <a:lnTo>
                    <a:pt x="164" y="60"/>
                  </a:lnTo>
                  <a:lnTo>
                    <a:pt x="171" y="64"/>
                  </a:lnTo>
                  <a:lnTo>
                    <a:pt x="178" y="68"/>
                  </a:lnTo>
                  <a:lnTo>
                    <a:pt x="185" y="73"/>
                  </a:lnTo>
                  <a:lnTo>
                    <a:pt x="190" y="79"/>
                  </a:lnTo>
                  <a:lnTo>
                    <a:pt x="201" y="90"/>
                  </a:lnTo>
                  <a:lnTo>
                    <a:pt x="208" y="104"/>
                  </a:lnTo>
                  <a:lnTo>
                    <a:pt x="212" y="119"/>
                  </a:lnTo>
                  <a:lnTo>
                    <a:pt x="213" y="134"/>
                  </a:lnTo>
                  <a:lnTo>
                    <a:pt x="212" y="149"/>
                  </a:lnTo>
                  <a:lnTo>
                    <a:pt x="208" y="164"/>
                  </a:lnTo>
                  <a:lnTo>
                    <a:pt x="201" y="178"/>
                  </a:lnTo>
                  <a:lnTo>
                    <a:pt x="192" y="189"/>
                  </a:lnTo>
                  <a:lnTo>
                    <a:pt x="178" y="205"/>
                  </a:lnTo>
                  <a:lnTo>
                    <a:pt x="167" y="225"/>
                  </a:lnTo>
                  <a:lnTo>
                    <a:pt x="160" y="246"/>
                  </a:lnTo>
                  <a:lnTo>
                    <a:pt x="158" y="268"/>
                  </a:lnTo>
                  <a:lnTo>
                    <a:pt x="212" y="2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1584251" y="2915742"/>
              <a:ext cx="122238" cy="428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1603301" y="2969717"/>
              <a:ext cx="82550" cy="412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1625526" y="2776042"/>
              <a:ext cx="41275" cy="793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 bwMode="auto">
          <a:xfrm>
            <a:off x="2114030" y="2564904"/>
            <a:ext cx="6129858" cy="3816424"/>
          </a:xfrm>
          <a:prstGeom prst="roundRect">
            <a:avLst>
              <a:gd name="adj" fmla="val 11060"/>
            </a:avLst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2550" latinLnBrk="0">
              <a:lnSpc>
                <a:spcPct val="120000"/>
              </a:lnSpc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미국의 인지심리학자인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앤더슨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(J. R. Anderson)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은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습득의 단계를 세 단계로 분류하였는데 이러한 단계는 지행득의 단계와 매우 유사합니다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latinLnBrk="0">
              <a:lnSpc>
                <a:spcPct val="120000"/>
              </a:lnSpc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앤더슨이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제시한 세 가지 단계의 첫 번째 단계는 인지적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단계입니다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 단계는 교과서적인 지식을 습득하는 단계라고 볼 수 있습니다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두 번째 단계는 연합적 단계로 앞 단계에서 습득한 교과서적인 지식을 일련의 행동으로 연결시키는 단계입니다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하지만 이 단계에서 나타나는 행동은 의식적인 노력이 많이 필요하다고 할 수 있습니다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마지막 단계인 자동적 단계는 습득한 것이 충분히 몸에 익어서 의도적인 노력을 하지 않아도 행동을 할 수 있는 단계입니다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latinLnBrk="0">
              <a:lnSpc>
                <a:spcPct val="120000"/>
              </a:lnSpc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앤더슨이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말하는 이러한 단계들은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습득이 의도적인 노력이 많이 들어가는 단계에서 점점 의도적인 노력 없이 자동적으로 행할 수 있도록 발전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해가는 것이라고 할 수 있습니다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중요한 것은 이런 단계적 발전을 만드는 핵심은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반복적인 연습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이라는 것입니다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200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0" name="모서리가 둥근 직사각형 9"/>
          <p:cNvSpPr/>
          <p:nvPr/>
        </p:nvSpPr>
        <p:spPr bwMode="auto">
          <a:xfrm>
            <a:off x="2555777" y="2852976"/>
            <a:ext cx="3600399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습득의 단계 에 대한 심리학적 설명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3" name="그룹 22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4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다병의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r>
                <a:rPr kumimoji="1" lang="ko-KR" altLang="en-US" sz="3600" b="1" kern="0" dirty="0" err="1" smtClean="0">
                  <a:latin typeface="+mn-ea"/>
                </a:rPr>
                <a:t>지행득</a:t>
              </a:r>
              <a:r>
                <a:rPr kumimoji="1" lang="ko-KR" altLang="en-US" sz="3600" b="1" kern="0" dirty="0" smtClean="0">
                  <a:latin typeface="+mn-ea"/>
                </a:rPr>
                <a:t> 치료 방법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5" name="이등변 삼각형 24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chemeClr val="bg1"/>
                  </a:solidFill>
                  <a:latin typeface="+mn-ea"/>
                </a:rPr>
                <a:t>안</a:t>
              </a:r>
              <a:endParaRPr kumimoji="1" lang="ko-KR" altLang="en-US" sz="3600" b="1" kern="0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12597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512</Words>
  <Application>Microsoft Office PowerPoint</Application>
  <PresentationFormat>화면 슬라이드 쇼(4:3)</PresentationFormat>
  <Paragraphs>88</Paragraphs>
  <Slides>10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113</cp:revision>
  <dcterms:created xsi:type="dcterms:W3CDTF">2013-07-26T07:32:19Z</dcterms:created>
  <dcterms:modified xsi:type="dcterms:W3CDTF">2014-02-10T05:50:00Z</dcterms:modified>
</cp:coreProperties>
</file>