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handoutMasterIdLst>
    <p:handoutMasterId r:id="rId13"/>
  </p:handoutMasterIdLst>
  <p:sldIdLst>
    <p:sldId id="285" r:id="rId3"/>
    <p:sldId id="257" r:id="rId4"/>
    <p:sldId id="258" r:id="rId5"/>
    <p:sldId id="274" r:id="rId6"/>
    <p:sldId id="282" r:id="rId7"/>
    <p:sldId id="275" r:id="rId8"/>
    <p:sldId id="283" r:id="rId9"/>
    <p:sldId id="284" r:id="rId10"/>
    <p:sldId id="278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000000"/>
    <a:srgbClr val="008000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5" autoAdjust="0"/>
    <p:restoredTop sz="99366" autoAdjust="0"/>
  </p:normalViewPr>
  <p:slideViewPr>
    <p:cSldViewPr>
      <p:cViewPr>
        <p:scale>
          <a:sx n="80" d="100"/>
          <a:sy n="80" d="100"/>
        </p:scale>
        <p:origin x="-888" y="-6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793"/>
        <p:guide pos="1338"/>
        <p:guide pos="1565"/>
        <p:guide pos="5148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39" d="100"/>
          <a:sy n="139" d="100"/>
        </p:scale>
        <p:origin x="-96" y="-108"/>
      </p:cViewPr>
      <p:guideLst>
        <p:guide orient="horz" pos="3130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B8B3A-CC74-43FA-A19D-BD817FF0537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11CF4-2A22-4D75-B935-C0D92572AF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81673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3277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73A51-6D75-4D58-ADD8-F815416056F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수련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修鍊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박자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644008" y="514350"/>
            <a:ext cx="4499992" cy="39437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  <a:tileRect/>
          </a:gra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타원 5"/>
          <p:cNvSpPr/>
          <p:nvPr/>
        </p:nvSpPr>
        <p:spPr bwMode="auto">
          <a:xfrm>
            <a:off x="1547664" y="1844824"/>
            <a:ext cx="2736304" cy="2800590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지금 여러분이 보고 듣고 느낀 것을 자신의 것으로 만들고 있습니까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?</a:t>
            </a:r>
          </a:p>
        </p:txBody>
      </p:sp>
      <p:sp>
        <p:nvSpPr>
          <p:cNvPr id="7" name="타원 6"/>
          <p:cNvSpPr/>
          <p:nvPr/>
        </p:nvSpPr>
        <p:spPr bwMode="auto">
          <a:xfrm>
            <a:off x="5046638" y="3068960"/>
            <a:ext cx="2664296" cy="2609089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그렇지 못하다면 </a:t>
            </a:r>
            <a:endParaRPr lang="en-US" altLang="ko-KR" sz="1600" b="1" kern="0" dirty="0" smtClean="0">
              <a:solidFill>
                <a:schemeClr val="bg1"/>
              </a:solidFill>
              <a:latin typeface="+mn-ea"/>
            </a:endParaRPr>
          </a:p>
          <a:p>
            <a:pPr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 이유는 무엇일까요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?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411760" y="908720"/>
            <a:ext cx="6696744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생각해 볼 문제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508104" y="539388"/>
            <a:ext cx="3639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buFontTx/>
              <a:buChar char="►"/>
              <a:defRPr/>
            </a:pPr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 여러분은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다음과 같지 않습니까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?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우리의 인품고양을 위해서는 외부로부터 다양한 자양분이 입력되어야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다양한 자양분의 입력을 도와주는 것이 바로 수련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박자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수련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3398516" cy="395536"/>
            <a:chOff x="1619672" y="1832197"/>
            <a:chExt cx="33985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86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수련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박자는 곧 입력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수련장에서는 수련의 능률을 올리기 위해 필요함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일상생활에서는 우리의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오감을 자극하고 생각을 일으키는 모든 정보가 제대로 된 의미를 갖도록 만들어 줌</a:t>
            </a:r>
            <a:endParaRPr lang="en-US" altLang="ko-KR" sz="1600" dirty="0" smtClean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왜 수련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박자가 필요한가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373416" cy="395536"/>
            <a:chOff x="1619672" y="1832197"/>
            <a:chExt cx="53734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0610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수련장 뿐 아니라 일상생활에서도 꼭 필요한 것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효과적 수련을 위한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 태도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8" name="직사각형 17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마음을 허공처럼 비움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저항을 없애고 마음을 비우면 봐야 할 것을 잘 보게 됨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2987824" y="1772816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1" name="타원 30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허심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虛心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오각형 31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3" name="타원 22"/>
          <p:cNvSpPr/>
          <p:nvPr/>
        </p:nvSpPr>
        <p:spPr>
          <a:xfrm>
            <a:off x="1696116" y="3389650"/>
            <a:ext cx="101320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 useBgFill="1">
        <p:nvSpPr>
          <p:cNvPr id="33" name="타원 32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주제 몰입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효과적 수련을 위한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 태도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마음을 허공처럼 비움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저항을 없애고 마음을 비우면 봐야 할 것을 잘 보게 됨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374013" y="35349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듣는 것에 집중하여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그것만을 들으려고 노력하는 자세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귀로 듣는 것뿐 아니라 눈으로 보는 것도 경청하는 자세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2987824" y="34629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5" name="타원 14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허심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虛心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1691680" y="33909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 useBgFill="1">
        <p:nvSpPr>
          <p:cNvPr id="18" name="타원 17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주제 몰입</a:t>
            </a:r>
          </a:p>
        </p:txBody>
      </p:sp>
      <p:sp>
        <p:nvSpPr>
          <p:cNvPr id="22" name="오각형 21"/>
          <p:cNvSpPr/>
          <p:nvPr/>
        </p:nvSpPr>
        <p:spPr>
          <a:xfrm flipH="1">
            <a:off x="2445213" y="33909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오각형 22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383538" y="5301208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경청을 하면 메시지에 상응하는 </a:t>
            </a:r>
            <a:r>
              <a:rPr lang="ko-KR" altLang="en-US" sz="1600" dirty="0" smtClean="0"/>
              <a:t>주제가 무엇인지 알게 됨</a:t>
            </a: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주제에 몰입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해야 제대로 된 수련이 이루어짐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효과적 수련을 위한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 태도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마음을 허공처럼 비움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저항을 없애고 마음을 비우면 봐야 할 것을 잘 보게 됨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5" name="타원 14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허심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虛心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오각형 22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5" name="타원 24"/>
          <p:cNvSpPr/>
          <p:nvPr/>
        </p:nvSpPr>
        <p:spPr>
          <a:xfrm>
            <a:off x="1697012" y="516388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주제 몰입</a:t>
            </a:r>
          </a:p>
        </p:txBody>
      </p:sp>
      <p:sp>
        <p:nvSpPr>
          <p:cNvPr id="20" name="오각형 19"/>
          <p:cNvSpPr/>
          <p:nvPr/>
        </p:nvSpPr>
        <p:spPr>
          <a:xfrm flipH="1">
            <a:off x="2454738" y="5157192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2378449" y="353366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듣는 것에 집중하여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그것만을 들으려고 노력하는 자세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귀로 듣는 것뿐 아니라 눈으로 보는 것도 경청하는 자세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0" name="타원 29"/>
          <p:cNvSpPr/>
          <p:nvPr/>
        </p:nvSpPr>
        <p:spPr>
          <a:xfrm>
            <a:off x="1696116" y="338965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>
        <p:nvSpPr>
          <p:cNvPr id="31" name="오각형 30"/>
          <p:cNvSpPr/>
          <p:nvPr/>
        </p:nvSpPr>
        <p:spPr>
          <a:xfrm flipH="1">
            <a:off x="2449649" y="338965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수련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박자의 활용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모서리가 둥근 직사각형 11"/>
          <p:cNvSpPr/>
          <p:nvPr/>
        </p:nvSpPr>
        <p:spPr bwMode="auto">
          <a:xfrm>
            <a:off x="2114030" y="2420887"/>
            <a:ext cx="6129858" cy="4103737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550"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우리의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기억은 도식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(schema)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라는 개념적인 틀로 이루어져 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사람들은 새로운 정보를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지각하는고 수집하는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과정에서도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스키마라는 기존의 개념적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틀을 통해 새로운 정보를 받아들인다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이러한 도식의 활용은 입력의 효율성을 높인다는 측면에서는 유용하지만 자신의 도식과 일치하지 않는 정보들을 무시하거나 왜곡할 수 있는 위험이 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습관적인 </a:t>
            </a:r>
            <a:r>
              <a:rPr lang="ko-KR" altLang="en-US" sz="1400" dirty="0" smtClean="0">
                <a:solidFill>
                  <a:schemeClr val="tx1"/>
                </a:solidFill>
              </a:rPr>
              <a:t>도식의 적용은 새로운 정보의 특수성이나 변화를 경시하게 만들고 오히려 대상에 대한 정확한 인식을 방해하게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marL="82550" latinLnBrk="0">
              <a:lnSpc>
                <a:spcPct val="120000"/>
              </a:lnSpc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수련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3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박자란 도식의 한계로부터 벗어나기 위한 매우 의미 있는 과정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이다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latinLnBrk="0">
              <a:lnSpc>
                <a:spcPct val="120000"/>
              </a:lnSpc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수련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박자의 과정을 통해 마음을 비우고 입력되는 정보들에 주의를 기울여 정보들이 가지는 진정한 의미를 파악하고자 하는 노력을 기울여보자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4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555777" y="2636952"/>
            <a:ext cx="360039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도식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 (schema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에 대한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 심리학적 설명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1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4" name="직사각형 13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6719789" cy="80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1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인생을 살면서 우리의 감각기관과 머리는 무엇인가를 끊임없이 받아들이게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됨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1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수련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박자를 통해 이런 정보들을 효과적으로 받아들인다면 우리의 정신은 더 높게 고양될 </a:t>
            </a:r>
            <a:r>
              <a:rPr lang="ko-KR" altLang="en-US" sz="1400" smtClean="0">
                <a:solidFill>
                  <a:srgbClr val="000000"/>
                </a:solidFill>
                <a:latin typeface="+mn-ea"/>
              </a:rPr>
              <a:t>수 있음</a:t>
            </a:r>
            <a:r>
              <a:rPr lang="en-US" altLang="ko-KR" sz="140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련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수련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박자의 중요성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98516" cy="395536"/>
            <a:chOff x="1619672" y="1832197"/>
            <a:chExt cx="339851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86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수련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박자는 곧 인생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pic>
        <p:nvPicPr>
          <p:cNvPr id="30" name="Picture 49" descr="대화살표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4729733" y="3896810"/>
            <a:ext cx="936113" cy="2592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직사각형 17"/>
          <p:cNvSpPr/>
          <p:nvPr/>
        </p:nvSpPr>
        <p:spPr>
          <a:xfrm>
            <a:off x="4461035" y="5589241"/>
            <a:ext cx="1449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latinLnBrk="0"/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수련 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박자</a:t>
            </a:r>
            <a:endParaRPr lang="ko-KR" altLang="en-US" sz="2000" b="1" dirty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6228184" y="3933056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주제 몰입</a:t>
            </a:r>
            <a:endParaRPr lang="en-US" altLang="ko-KR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沒入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4752020" y="3933057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  <a:endParaRPr lang="en-US" altLang="ko-KR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傾聽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3" name="타원 22"/>
          <p:cNvSpPr/>
          <p:nvPr/>
        </p:nvSpPr>
        <p:spPr>
          <a:xfrm>
            <a:off x="3275856" y="3933056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허심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虛心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407</Words>
  <Application>Microsoft Office PowerPoint</Application>
  <PresentationFormat>화면 슬라이드 쇼(4:3)</PresentationFormat>
  <Paragraphs>72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220</cp:revision>
  <dcterms:created xsi:type="dcterms:W3CDTF">2013-07-26T07:32:19Z</dcterms:created>
  <dcterms:modified xsi:type="dcterms:W3CDTF">2014-01-28T02:30:04Z</dcterms:modified>
</cp:coreProperties>
</file>