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292" r:id="rId3"/>
    <p:sldId id="258" r:id="rId4"/>
    <p:sldId id="285" r:id="rId5"/>
    <p:sldId id="286" r:id="rId6"/>
    <p:sldId id="287" r:id="rId7"/>
    <p:sldId id="291" r:id="rId8"/>
    <p:sldId id="288" r:id="rId9"/>
    <p:sldId id="289" r:id="rId10"/>
    <p:sldId id="290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 varScale="1">
        <p:scale>
          <a:sx n="93" d="100"/>
          <a:sy n="93" d="100"/>
        </p:scale>
        <p:origin x="-90" y="-2346"/>
      </p:cViewPr>
      <p:guideLst>
        <p:guide orient="horz" pos="1389"/>
        <p:guide orient="horz" pos="799"/>
        <p:guide orient="horz" pos="482"/>
        <p:guide orient="horz" pos="3521"/>
        <p:guide orient="horz" pos="4110"/>
        <p:guide pos="1020"/>
        <p:guide pos="793"/>
        <p:guide pos="1338"/>
        <p:guide pos="1565"/>
        <p:guide pos="5503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4359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임장기초신념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臨場基礎信念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527156"/>
            <a:ext cx="67197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임장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臨場</a:t>
            </a:r>
            <a:r>
              <a:rPr lang="en-US" altLang="ko-KR" sz="1600" dirty="0" smtClean="0"/>
              <a:t>): </a:t>
            </a:r>
            <a:r>
              <a:rPr lang="ko-KR" altLang="en-US" sz="1600" dirty="0" smtClean="0"/>
              <a:t>어떤 공간에 있는다</a:t>
            </a:r>
            <a:r>
              <a:rPr lang="en-US" altLang="ko-KR" sz="1600" dirty="0" smtClean="0"/>
              <a:t>.</a:t>
            </a:r>
          </a:p>
          <a:p>
            <a:pPr marL="263525" lvl="0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장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場</a:t>
            </a:r>
            <a:r>
              <a:rPr lang="en-US" altLang="ko-KR" sz="1600" dirty="0" smtClean="0"/>
              <a:t>): </a:t>
            </a:r>
            <a:r>
              <a:rPr lang="ko-KR" altLang="en-US" sz="1600" dirty="0" smtClean="0"/>
              <a:t>몸이 머무르는 곳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우리가 있는 공간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600" dirty="0" smtClean="0"/>
          </a:p>
        </p:txBody>
      </p:sp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장이란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임장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臨場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과 장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場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6290334" cy="395536"/>
            <a:chOff x="1619672" y="1832197"/>
            <a:chExt cx="629033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9779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우리는 태어나면서부터 매 순간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어떤 공간에 있게 된다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. 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1619250" y="3769876"/>
            <a:ext cx="67197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smtClean="0">
                <a:latin typeface="+mn-ea"/>
              </a:rPr>
              <a:t>항상 어떤 장</a:t>
            </a:r>
            <a:r>
              <a:rPr lang="en-US" altLang="ko-KR" sz="1600" b="1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場</a:t>
            </a:r>
            <a:r>
              <a:rPr lang="en-US" altLang="ko-KR" sz="1600" b="1" dirty="0" smtClean="0">
                <a:latin typeface="+mn-ea"/>
              </a:rPr>
              <a:t>)</a:t>
            </a:r>
            <a:r>
              <a:rPr lang="ko-KR" altLang="en-US" sz="1600" b="1" dirty="0" smtClean="0">
                <a:latin typeface="+mn-ea"/>
              </a:rPr>
              <a:t>에 임장하게 되는 것이 인생이다</a:t>
            </a:r>
            <a:r>
              <a:rPr lang="en-US" altLang="ko-KR" sz="1600" b="1" dirty="0" smtClean="0">
                <a:latin typeface="+mn-ea"/>
              </a:rPr>
              <a:t>. </a:t>
            </a:r>
            <a:endParaRPr lang="en-US" altLang="ko-KR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598003"/>
            <a:ext cx="6719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평소 몸에 익은 습관대로 장에 임하는 것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장기초신념의</a:t>
              </a:r>
              <a:r>
                <a:rPr kumimoji="1" lang="ko-KR" altLang="en-US" sz="3600" b="1" kern="0" dirty="0" smtClean="0">
                  <a:latin typeface="+mn-ea"/>
                </a:rPr>
                <a:t> 중요성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어떤 태도로 장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場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에 임할 것인가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732997" cy="395536"/>
            <a:chOff x="1619672" y="1832197"/>
            <a:chExt cx="173299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4205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습관적 임장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1619250" y="3769876"/>
            <a:ext cx="6719789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좋은 습관대로 임하면 바람직하지만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미성숙한 습관으로 임하면 장의 조화를 깨뜨림</a:t>
            </a:r>
            <a:endParaRPr lang="en-US" altLang="ko-KR" b="1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527156"/>
            <a:ext cx="67197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장의 조화를 위해 의도적으로 임하는 것</a:t>
            </a:r>
            <a:endParaRPr lang="en-US" altLang="ko-KR" sz="1600" dirty="0" smtClean="0"/>
          </a:p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습관적으로 장에 임하는 것에서 벗어나 어떤 태도로 그 자리에 임해야 할지 항상 생각해보아야 함</a:t>
            </a:r>
            <a:endParaRPr lang="en-US" altLang="ko-KR" b="1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장기초신념의</a:t>
              </a:r>
              <a:r>
                <a:rPr kumimoji="1" lang="ko-KR" altLang="en-US" sz="3600" b="1" kern="0" dirty="0" smtClean="0">
                  <a:latin typeface="+mn-ea"/>
                </a:rPr>
                <a:t> 중요성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어떤 태도로 장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場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에 임할 것인가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732997" cy="395536"/>
            <a:chOff x="1619672" y="1832197"/>
            <a:chExt cx="173299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4205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의도적 임장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1619250" y="4170566"/>
            <a:ext cx="67197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사유와 학습을 한 후에 그 장에 적절하게 임하도록 해야 함</a:t>
            </a:r>
            <a:endParaRPr lang="en-US" altLang="ko-KR" b="1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에 임하는 태도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임장기초신념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880747" cy="395536"/>
            <a:chOff x="1619672" y="1832197"/>
            <a:chExt cx="288074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5683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나는 이 장의 주인이다</a:t>
              </a:r>
              <a:r>
                <a:rPr lang="en-US" altLang="ko-KR" b="1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2016224" y="2743180"/>
            <a:ext cx="6227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주인정신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主人精神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 </a:t>
            </a:r>
            <a:endParaRPr lang="en-US" altLang="ko-KR" sz="1600" dirty="0" smtClean="0"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주인정신이 없는 사람과 주인정신이 있는 사람은 장에 임하는 태도에서 차이가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에 임하는 태도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주인정신의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중요성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1" name="그룹 1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모서리가 둥근 직사각형 13"/>
          <p:cNvSpPr/>
          <p:nvPr/>
        </p:nvSpPr>
        <p:spPr bwMode="auto">
          <a:xfrm>
            <a:off x="2114029" y="2348880"/>
            <a:ext cx="6418783" cy="4320000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긍정조직이 부각되면서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심리적 주인의식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(Psychological ownership)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에 대한 연구가 활발하게 진행되고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심리적 주인의식은 경제적 보상을 통한 조직성과 향상 방안이 한계를 드러내기 시작하면서 이를 극복하고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조직구성원이 자신이 속한 조직을 자신의 것처럼 느끼는 </a:t>
            </a:r>
            <a:r>
              <a:rPr lang="ko-KR" altLang="en-US" sz="12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소유감을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바탕으로 성과를 향상시키기 위한 대안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으로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Pierce et al.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등을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중심으로 연구가 시작되었다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통상적으로 경영학에서 말하는 주인의식은 경제적 관점에서의 주인의식을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가리킨다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그러나 심리적 주인의식은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구성원들로 하여금 조직에 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오랜 기간 동안 관심과 책임감을 갖도록 하는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감정을 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의미한다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즉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조직구성원이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조직의 일부가 자신의 것이라고 느끼는 감정 상태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로서 이처럼 어떤 대상에 대한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소유감에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관한 개인의 의식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사고 및 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신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념을 나타낸다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따라서 심리적 주인의식은 조직구성원이 특정 대상에 대하여 반드시 공식적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물리적인 소유를 전제로 하는 것은 아니다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이러한 심리적 주인의식은 조직적 관점에서만 이득인 것이 아니라 구성원 개인에게 있어서도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일에서 오는 심리적 스트레스를 줄여주는 것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으로 나타나고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</p:txBody>
      </p:sp>
      <p:sp>
        <p:nvSpPr>
          <p:cNvPr id="15" name="모서리가 둥근 직사각형 14"/>
          <p:cNvSpPr/>
          <p:nvPr/>
        </p:nvSpPr>
        <p:spPr bwMode="auto">
          <a:xfrm>
            <a:off x="2555777" y="2529512"/>
            <a:ext cx="2592287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주인정신에 대한 심리학 관점</a:t>
            </a:r>
            <a:endParaRPr lang="en-US" altLang="ko-KR" sz="1200" b="1" dirty="0" smtClean="0">
              <a:solidFill>
                <a:srgbClr val="008000"/>
              </a:solidFill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340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124075" y="3068960"/>
            <a:ext cx="6719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어떤 공간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장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에 임하든지 그 공간을 천국으로 만든다는 의도적인 마음가짐을 가질 것 </a:t>
            </a: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에 임하는 태도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임장기초신념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2348880"/>
            <a:ext cx="4018879" cy="395536"/>
            <a:chOff x="1619672" y="1832197"/>
            <a:chExt cx="401887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706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나는 이 장을 천국으로 만들리라</a:t>
              </a:r>
              <a:r>
                <a:rPr lang="en-US" altLang="ko-KR" b="1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1" name="그룹 15"/>
          <p:cNvGrpSpPr/>
          <p:nvPr/>
        </p:nvGrpSpPr>
        <p:grpSpPr>
          <a:xfrm>
            <a:off x="1619672" y="1832197"/>
            <a:ext cx="2880747" cy="395536"/>
            <a:chOff x="1619672" y="1832197"/>
            <a:chExt cx="2880747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7" y="1835532"/>
              <a:ext cx="25683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나는 이 장의 주인이다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124075" y="5301208"/>
            <a:ext cx="64803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우주의 주인인 나는 내 가정을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내 직장을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내 공동체를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내 나라를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이 지구를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나아가 무한 우주를 천국으로 만들리라</a:t>
            </a:r>
            <a:r>
              <a:rPr lang="en-US" altLang="ko-KR" sz="1600" dirty="0" smtClean="0"/>
              <a:t>!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에 임하는 태도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임장기초신념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2348880"/>
            <a:ext cx="4018879" cy="395536"/>
            <a:chOff x="1619672" y="1832197"/>
            <a:chExt cx="401887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706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나는 이 장을 천국으로 만들리라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4" name="그룹 15"/>
          <p:cNvGrpSpPr/>
          <p:nvPr/>
        </p:nvGrpSpPr>
        <p:grpSpPr>
          <a:xfrm>
            <a:off x="1619672" y="1832197"/>
            <a:ext cx="2880747" cy="395536"/>
            <a:chOff x="1619672" y="1832197"/>
            <a:chExt cx="2880747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7" y="1835532"/>
              <a:ext cx="25683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나는 이 장의 주인이다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pic>
        <p:nvPicPr>
          <p:cNvPr id="14" name="Picture 49" descr="대화살표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139949" y="2060851"/>
            <a:ext cx="648077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직사각형 14"/>
          <p:cNvSpPr/>
          <p:nvPr/>
        </p:nvSpPr>
        <p:spPr>
          <a:xfrm>
            <a:off x="1668635" y="4068361"/>
            <a:ext cx="67197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4"/>
              </a:buBlip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주인인 내가 이 장을 천국으로 만들리라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.</a:t>
            </a:r>
            <a:endParaRPr lang="en-US" altLang="ko-KR" sz="20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2215497"/>
            <a:ext cx="7128272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임장기초신념에서 출발한 삶은 믿어도 되는 인생이 된다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2957352"/>
            <a:ext cx="6912768" cy="2108989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삶을 이끌어내는 것은 그 사람의 신념 체계입니다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따라서 좋은 신념 체계는 좋은 삶을 만들어줍니다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“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주인인 내가 이 장을 천국으로 만들리라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”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라는 임장기초신념을 가진 사람은 얼굴 표정부터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말씨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행동거지 하나하나가 다를 것입니다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내가 가는 모든 공간에서 매 순간 이러한 마음가짐으로 임한다면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어찌 천국을 멀리에서 찾겠습니까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?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schemeClr val="bg1"/>
                </a:solidFill>
                <a:latin typeface="+mn-ea"/>
              </a:rPr>
              <a:t>촌철</a:t>
            </a:r>
            <a:endParaRPr lang="ko-KR" altLang="en-US" sz="4400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1883</TotalTime>
  <Words>446</Words>
  <Application>Microsoft Office PowerPoint</Application>
  <PresentationFormat>화면 슬라이드 쇼(4:3)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253</cp:revision>
  <dcterms:created xsi:type="dcterms:W3CDTF">2013-07-26T07:32:19Z</dcterms:created>
  <dcterms:modified xsi:type="dcterms:W3CDTF">2014-02-09T07:34:27Z</dcterms:modified>
</cp:coreProperties>
</file>