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7" r:id="rId3"/>
    <p:sldId id="289" r:id="rId4"/>
    <p:sldId id="290" r:id="rId5"/>
    <p:sldId id="292" r:id="rId6"/>
    <p:sldId id="288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11B"/>
    <a:srgbClr val="435422"/>
    <a:srgbClr val="9A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566" y="-258"/>
      </p:cViewPr>
      <p:guideLst>
        <p:guide orient="horz" pos="1933"/>
        <p:guide pos="47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33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02BB2-9AFA-4082-A193-C6BD6773AAE7}" type="datetimeFigureOut">
              <a:rPr lang="ko-KR" altLang="en-US" smtClean="0"/>
              <a:t>2013-04-11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76F12-A3C9-41D1-AF87-0DFEC72F74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89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6" name="그룹 5"/>
          <p:cNvGrpSpPr/>
          <p:nvPr userDrawn="1"/>
        </p:nvGrpSpPr>
        <p:grpSpPr>
          <a:xfrm>
            <a:off x="0" y="886871"/>
            <a:ext cx="3275856" cy="5969701"/>
            <a:chOff x="0" y="886871"/>
            <a:chExt cx="3275856" cy="5969701"/>
          </a:xfrm>
        </p:grpSpPr>
        <p:sp>
          <p:nvSpPr>
            <p:cNvPr id="7" name="직사각형 5"/>
            <p:cNvSpPr/>
            <p:nvPr/>
          </p:nvSpPr>
          <p:spPr>
            <a:xfrm>
              <a:off x="0" y="886871"/>
              <a:ext cx="2478117" cy="5960176"/>
            </a:xfrm>
            <a:custGeom>
              <a:avLst/>
              <a:gdLst/>
              <a:ahLst/>
              <a:cxnLst/>
              <a:rect l="l" t="t" r="r" b="b"/>
              <a:pathLst>
                <a:path w="2478117" h="5960176">
                  <a:moveTo>
                    <a:pt x="0" y="0"/>
                  </a:moveTo>
                  <a:cubicBezTo>
                    <a:pt x="117421" y="2407607"/>
                    <a:pt x="1058745" y="4538127"/>
                    <a:pt x="2478117" y="5960176"/>
                  </a:cubicBezTo>
                  <a:lnTo>
                    <a:pt x="0" y="5960176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5"/>
            <p:cNvSpPr/>
            <p:nvPr/>
          </p:nvSpPr>
          <p:spPr>
            <a:xfrm>
              <a:off x="0" y="1465490"/>
              <a:ext cx="1036977" cy="5381557"/>
            </a:xfrm>
            <a:custGeom>
              <a:avLst/>
              <a:gdLst/>
              <a:ahLst/>
              <a:cxnLst/>
              <a:rect l="l" t="t" r="r" b="b"/>
              <a:pathLst>
                <a:path w="1036977" h="5381557">
                  <a:moveTo>
                    <a:pt x="0" y="0"/>
                  </a:moveTo>
                  <a:cubicBezTo>
                    <a:pt x="103437" y="2163745"/>
                    <a:pt x="486240" y="4063981"/>
                    <a:pt x="1036977" y="5381557"/>
                  </a:cubicBezTo>
                  <a:lnTo>
                    <a:pt x="0" y="538155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5"/>
            <p:cNvSpPr/>
            <p:nvPr/>
          </p:nvSpPr>
          <p:spPr>
            <a:xfrm>
              <a:off x="0" y="5796013"/>
              <a:ext cx="3275856" cy="1060559"/>
            </a:xfrm>
            <a:custGeom>
              <a:avLst/>
              <a:gdLst/>
              <a:ahLst/>
              <a:cxnLst/>
              <a:rect l="l" t="t" r="r" b="b"/>
              <a:pathLst>
                <a:path w="1833535" h="1060559">
                  <a:moveTo>
                    <a:pt x="0" y="0"/>
                  </a:moveTo>
                  <a:cubicBezTo>
                    <a:pt x="499310" y="444308"/>
                    <a:pt x="1124030" y="807682"/>
                    <a:pt x="1833535" y="1060559"/>
                  </a:cubicBezTo>
                  <a:lnTo>
                    <a:pt x="0" y="1060559"/>
                  </a:lnTo>
                  <a:close/>
                </a:path>
              </a:pathLst>
            </a:custGeom>
            <a:solidFill>
              <a:srgbClr val="9ABB59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0"/>
            <a:ext cx="9144000" cy="6855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" y="-27384"/>
            <a:ext cx="9141387" cy="6091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 bwMode="auto">
          <a:xfrm>
            <a:off x="1159332" y="2834086"/>
            <a:ext cx="6004956" cy="11709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1403648" y="313399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ko-KR" altLang="en-US" sz="1600" b="1" dirty="0"/>
              <a:t>실체성에 대한 부정이며</a:t>
            </a:r>
            <a:r>
              <a:rPr lang="en-US" altLang="ko-KR" sz="1600" b="1" dirty="0"/>
              <a:t>,</a:t>
            </a:r>
            <a:r>
              <a:rPr lang="ko-KR" altLang="en-US" sz="1600" b="1" dirty="0"/>
              <a:t> 존재 자체에 대한 부정은 아님 </a:t>
            </a:r>
            <a:r>
              <a:rPr lang="en-US" altLang="ko-KR" sz="1600" b="1" dirty="0" smtClean="0"/>
              <a:t>.</a:t>
            </a:r>
            <a:endParaRPr lang="ko-KR" altLang="en-US" sz="1600" b="1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736501" y="2276872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216277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“나”라는 실체가 없음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 err="1">
                <a:solidFill>
                  <a:schemeClr val="bg1"/>
                </a:solidFill>
              </a:rPr>
              <a:t>非我</a:t>
            </a:r>
            <a:r>
              <a:rPr lang="ko-KR" altLang="en-US" sz="2000" b="1" dirty="0">
                <a:solidFill>
                  <a:schemeClr val="bg1"/>
                </a:solidFill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</a:rPr>
              <a:t>無我</a:t>
            </a:r>
            <a:r>
              <a:rPr lang="en-US" altLang="ko-KR" sz="2000" b="1" dirty="0">
                <a:solidFill>
                  <a:schemeClr val="bg1"/>
                </a:solidFill>
              </a:rPr>
              <a:t>)</a:t>
            </a:r>
            <a:r>
              <a:rPr lang="ko-KR" altLang="en-US" sz="2000" b="1" dirty="0">
                <a:solidFill>
                  <a:schemeClr val="bg1"/>
                </a:solidFill>
              </a:rPr>
              <a:t>란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6" name="직선 연결선 15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2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모서리가 둥근 직사각형 11"/>
          <p:cNvSpPr/>
          <p:nvPr/>
        </p:nvSpPr>
        <p:spPr bwMode="auto">
          <a:xfrm>
            <a:off x="594970" y="692696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817667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 err="1">
                <a:solidFill>
                  <a:schemeClr val="bg1"/>
                </a:solidFill>
              </a:rPr>
              <a:t>非我</a:t>
            </a:r>
            <a:r>
              <a:rPr lang="ko-KR" altLang="en-US" sz="2000" b="1" dirty="0">
                <a:solidFill>
                  <a:schemeClr val="bg1"/>
                </a:solidFill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</a:rPr>
              <a:t>無我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)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683568" y="1296758"/>
            <a:ext cx="5688632" cy="3816424"/>
          </a:xfrm>
          <a:prstGeom prst="ellipse">
            <a:avLst/>
          </a:prstGeom>
          <a:gradFill flip="none" rotWithShape="1">
            <a:gsLst>
              <a:gs pos="69000">
                <a:schemeClr val="bg1">
                  <a:lumMod val="65000"/>
                  <a:tint val="66000"/>
                  <a:satMod val="160000"/>
                  <a:alpha val="0"/>
                </a:schemeClr>
              </a:gs>
              <a:gs pos="14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259632" y="2083152"/>
            <a:ext cx="241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“</a:t>
            </a:r>
            <a:r>
              <a:rPr lang="ko-KR" altLang="en-US" b="1" dirty="0" smtClean="0"/>
              <a:t>나</a:t>
            </a:r>
            <a:r>
              <a:rPr lang="en-US" altLang="ko-KR" b="1" dirty="0" smtClean="0"/>
              <a:t>”</a:t>
            </a:r>
            <a:r>
              <a:rPr lang="ko-KR" altLang="en-US" b="1" dirty="0" smtClean="0"/>
              <a:t>라고 하는 자의식</a:t>
            </a:r>
            <a:endParaRPr lang="ko-KR" alt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926042" y="287524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이</a:t>
            </a:r>
            <a:r>
              <a:rPr lang="ko-KR" altLang="en-US" b="1" dirty="0" smtClean="0"/>
              <a:t>기심</a:t>
            </a:r>
            <a:endParaRPr lang="ko-KR" altLang="en-US" b="1" dirty="0"/>
          </a:p>
        </p:txBody>
      </p:sp>
      <p:cxnSp>
        <p:nvCxnSpPr>
          <p:cNvPr id="20" name="Shape 7"/>
          <p:cNvCxnSpPr>
            <a:stCxn id="17" idx="2"/>
            <a:endCxn id="18" idx="1"/>
          </p:cNvCxnSpPr>
          <p:nvPr/>
        </p:nvCxnSpPr>
        <p:spPr>
          <a:xfrm rot="16200000" flipH="1">
            <a:off x="2392336" y="2526200"/>
            <a:ext cx="607422" cy="459990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hape 10"/>
          <p:cNvCxnSpPr>
            <a:stCxn id="18" idx="2"/>
          </p:cNvCxnSpPr>
          <p:nvPr/>
        </p:nvCxnSpPr>
        <p:spPr>
          <a:xfrm rot="16200000" flipH="1">
            <a:off x="3186074" y="3423122"/>
            <a:ext cx="857651" cy="500550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C:\Users\이경수\Desktop\ppt tip\넓은화살표모음\넓은화살표new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400093" y="1836817"/>
            <a:ext cx="1368150" cy="1152128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6732240" y="1764809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ko-KR" altLang="en-US" b="1" dirty="0" err="1" smtClean="0"/>
              <a:t>非我</a:t>
            </a:r>
            <a:r>
              <a:rPr lang="en-US" altLang="ko-KR" b="1" dirty="0" smtClean="0"/>
              <a:t>(</a:t>
            </a:r>
            <a:r>
              <a:rPr lang="ko-KR" altLang="en-US" b="1" dirty="0"/>
              <a:t>無我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의 이치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공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空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이치에 대한 사유를 통해 극복</a:t>
            </a: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3922007" y="3457556"/>
            <a:ext cx="3530313" cy="2761163"/>
            <a:chOff x="3922007" y="4077072"/>
            <a:chExt cx="2738225" cy="2141647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2007" y="4077072"/>
              <a:ext cx="2738225" cy="2141647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5699745" y="6011416"/>
              <a:ext cx="792088" cy="153888"/>
            </a:xfrm>
            <a:prstGeom prst="rect">
              <a:avLst/>
            </a:prstGeom>
            <a:noFill/>
            <a:effectLst>
              <a:softEdge rad="31750"/>
            </a:effectLst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ko-KR" altLang="en-US" sz="1000" b="1" dirty="0" smtClean="0">
                  <a:solidFill>
                    <a:schemeClr val="bg1"/>
                  </a:solidFill>
                </a:rPr>
                <a:t>내면의 고통 </a:t>
              </a:r>
              <a:endParaRPr lang="en-US" altLang="ko-KR" sz="1000" b="1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6495974" y="3825487"/>
            <a:ext cx="13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b="1" dirty="0"/>
              <a:t>사람들과의 전쟁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3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16102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0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 bwMode="auto">
          <a:xfrm>
            <a:off x="1159332" y="2834086"/>
            <a:ext cx="5428892" cy="102696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1403648" y="3133998"/>
            <a:ext cx="5760640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ko-KR" altLang="en-US" sz="1600" b="1" dirty="0"/>
              <a:t>이것과 저것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나와 </a:t>
            </a:r>
            <a:r>
              <a:rPr lang="ko-KR" altLang="en-US" sz="1600" b="1" dirty="0" err="1"/>
              <a:t>너가</a:t>
            </a:r>
            <a:r>
              <a:rPr lang="ko-KR" altLang="en-US" sz="1600" b="1" dirty="0"/>
              <a:t> 어우러짐으로써만 </a:t>
            </a:r>
            <a:r>
              <a:rPr lang="ko-KR" altLang="en-US" sz="1600" b="1" dirty="0" smtClean="0"/>
              <a:t>존재함</a:t>
            </a:r>
            <a:r>
              <a:rPr lang="en-US" altLang="ko-KR" sz="1600" b="1" dirty="0" smtClean="0"/>
              <a:t>.</a:t>
            </a:r>
            <a:endParaRPr lang="ko-KR" altLang="en-US" sz="1600" b="1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736501" y="2276872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151996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왜 공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(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空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)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인가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?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>
                <a:solidFill>
                  <a:schemeClr val="bg1"/>
                </a:solidFill>
              </a:rPr>
              <a:t>연기</a:t>
            </a:r>
            <a:r>
              <a:rPr lang="en-US" altLang="ko-KR" sz="2000" b="1" dirty="0">
                <a:solidFill>
                  <a:schemeClr val="bg1"/>
                </a:solidFill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</a:rPr>
              <a:t>緣起</a:t>
            </a:r>
            <a:r>
              <a:rPr lang="en-US" altLang="ko-KR" sz="2000" b="1" dirty="0">
                <a:solidFill>
                  <a:schemeClr val="bg1"/>
                </a:solidFill>
              </a:rPr>
              <a:t>)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392544"/>
            <a:ext cx="864096" cy="246998"/>
          </a:xfrm>
          <a:prstGeom prst="rect">
            <a:avLst/>
          </a:prstGeom>
        </p:spPr>
      </p:pic>
      <p:cxnSp>
        <p:nvCxnSpPr>
          <p:cNvPr id="15" name="직선 연결선 14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solidFill>
                  <a:schemeClr val="bg1"/>
                </a:solidFill>
              </a:rPr>
              <a:t>4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5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 bwMode="auto">
          <a:xfrm>
            <a:off x="1159332" y="2834086"/>
            <a:ext cx="3628692" cy="102696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1403648" y="313399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en-US" altLang="ko-KR" sz="1600" b="1" dirty="0"/>
              <a:t>= </a:t>
            </a:r>
            <a:r>
              <a:rPr lang="ko-KR" altLang="en-US" sz="1600" b="1" dirty="0"/>
              <a:t>공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空</a:t>
            </a:r>
            <a:r>
              <a:rPr lang="en-US" altLang="ko-KR" sz="1600" b="1" dirty="0"/>
              <a:t>)</a:t>
            </a:r>
            <a:r>
              <a:rPr lang="ko-KR" altLang="en-US" sz="1600" b="1" dirty="0"/>
              <a:t> </a:t>
            </a:r>
            <a:r>
              <a:rPr lang="ko-KR" altLang="en-US" sz="1600" b="1" dirty="0" smtClean="0"/>
              <a:t>이치</a:t>
            </a:r>
            <a:r>
              <a:rPr lang="en-US" altLang="ko-KR" sz="1600" b="1" dirty="0" smtClean="0"/>
              <a:t>.</a:t>
            </a:r>
            <a:endParaRPr lang="ko-KR" altLang="en-US" sz="1600" b="1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736501" y="2276872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162897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 err="1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비아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(</a:t>
            </a:r>
            <a:r>
              <a:rPr lang="ko-KR" altLang="en-US" sz="1600" b="1" kern="0" dirty="0" err="1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非我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) 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이치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2" name="직선 연결선 11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5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97890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357563" y="3114675"/>
            <a:ext cx="2430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감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사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합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니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다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17032"/>
            <a:ext cx="864096" cy="2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77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</TotalTime>
  <Words>96</Words>
  <Application>Microsoft Office PowerPoint</Application>
  <PresentationFormat>화면 슬라이드 쇼(4:3)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구현 행복론</dc:title>
  <dc:creator>이경수</dc:creator>
  <cp:lastModifiedBy>sinsi</cp:lastModifiedBy>
  <cp:revision>87</cp:revision>
  <dcterms:created xsi:type="dcterms:W3CDTF">2013-03-25T13:32:03Z</dcterms:created>
  <dcterms:modified xsi:type="dcterms:W3CDTF">2013-04-11T01:07:37Z</dcterms:modified>
</cp:coreProperties>
</file>