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07" r:id="rId3"/>
    <p:sldId id="293" r:id="rId4"/>
    <p:sldId id="298" r:id="rId5"/>
    <p:sldId id="299" r:id="rId6"/>
    <p:sldId id="301" r:id="rId7"/>
    <p:sldId id="302" r:id="rId8"/>
    <p:sldId id="304" r:id="rId9"/>
    <p:sldId id="305" r:id="rId10"/>
    <p:sldId id="306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 varScale="1">
        <p:scale>
          <a:sx n="96" d="100"/>
          <a:sy n="96" d="100"/>
        </p:scale>
        <p:origin x="-102" y="-2328"/>
      </p:cViewPr>
      <p:guideLst>
        <p:guide orient="horz" pos="1389"/>
        <p:guide orient="horz" pos="799"/>
        <p:guide orient="horz" pos="482"/>
        <p:guide orient="horz" pos="1797"/>
        <p:guide orient="horz" pos="4020"/>
        <p:guide orient="horz" pos="1616"/>
        <p:guide pos="1020"/>
        <p:guide pos="793"/>
        <p:guide pos="1338"/>
        <p:guide pos="1519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전통적 </a:t>
            </a:r>
            <a:r>
              <a:rPr lang="ko-KR" altLang="en-US" sz="8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인품론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傳統的 </a:t>
            </a:r>
            <a:r>
              <a:rPr lang="ko-KR" altLang="en-US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人品論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모양새가 좋으면 고상한 인품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아주 좋으면 지고한 인품이라 할 수 있음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어떤 인품이 좋은 인품인가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? </a:t>
            </a:r>
            <a:endParaRPr lang="ko-KR" altLang="en-US" sz="1600" b="1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인품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人品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751177" cy="395536"/>
            <a:chOff x="1619672" y="1832197"/>
            <a:chExt cx="375117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4387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인품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人品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은 그 사람의 모양새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564904"/>
            <a:ext cx="5786438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중국 당나라 때 관리를 등용하는 시험에서 인물평가의 기준으로 삼았던 네 가지 기준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어떤 인품이 좋은 인품인가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491217" cy="395536"/>
            <a:chOff x="1619672" y="1832197"/>
            <a:chExt cx="249121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1788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신언서판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身言書判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699792" y="3717032"/>
            <a:ext cx="792088" cy="65308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신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身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699792" y="4437112"/>
            <a:ext cx="792088" cy="65308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언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言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699792" y="5157192"/>
            <a:ext cx="792088" cy="65308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서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書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30" name="모서리가 둥근 직사각형 29"/>
          <p:cNvSpPr/>
          <p:nvPr/>
        </p:nvSpPr>
        <p:spPr bwMode="auto">
          <a:xfrm>
            <a:off x="2699792" y="5877272"/>
            <a:ext cx="792088" cy="65308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판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判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3779913" y="3717032"/>
            <a:ext cx="259228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외모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풍채가 좋음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3779912" y="4437112"/>
            <a:ext cx="51125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언변이 좋음</a:t>
            </a:r>
            <a:endParaRPr lang="en-US" altLang="ko-KR" sz="1400" dirty="0" smtClean="0"/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말로써 자신의 뜻과 감정을 효과적으로 표현할 수 있음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779912" y="5205100"/>
            <a:ext cx="51125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글씨와 문장이 좋음</a:t>
            </a:r>
            <a:endParaRPr lang="en-US" altLang="ko-KR" sz="1400" dirty="0" smtClean="0"/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글씨체가 유려하고 글로써 자신의 뜻과 감정을 잘 표현함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3779912" y="6021288"/>
            <a:ext cx="51125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판단력이 좋음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어떤 인품이 좋은 인품인가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583917" cy="395536"/>
            <a:chOff x="1619672" y="1832197"/>
            <a:chExt cx="158391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2715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삶과 인품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457450" y="2852738"/>
            <a:ext cx="5786438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신언서판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身言書判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과 같이 어느 시대이든 그 시대에 상응하는 인품의 잣대가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이왕 모양새를 가지고 살 것이면 좋은 모습을 갖추고 살아야 함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고상하고 지고한 인품 만들기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50" y="2857579"/>
            <a:ext cx="578643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간절하게 고상한 인품이 되고자 하는 마음을 일으켜야 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외모 뿐 아니라 마음 씀씀이를 제대로 가지는 것이 중요</a:t>
            </a:r>
            <a:endParaRPr lang="en-US" altLang="ko-KR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>
                <a:latin typeface="+mn-ea"/>
              </a:rPr>
              <a:t>‘</a:t>
            </a:r>
            <a:r>
              <a:rPr lang="ko-KR" altLang="en-US" sz="1600" dirty="0" smtClean="0">
                <a:latin typeface="+mn-ea"/>
              </a:rPr>
              <a:t>겉모습과 </a:t>
            </a:r>
            <a:r>
              <a:rPr lang="ko-KR" altLang="en-US" sz="1600" dirty="0" err="1" smtClean="0">
                <a:latin typeface="+mn-ea"/>
              </a:rPr>
              <a:t>속모습</a:t>
            </a:r>
            <a:r>
              <a:rPr lang="ko-KR" altLang="en-US" sz="1600" dirty="0" smtClean="0">
                <a:latin typeface="+mn-ea"/>
              </a:rPr>
              <a:t> 모두를 잘 관리해서 아름다운 모습을 가지리라</a:t>
            </a:r>
            <a:r>
              <a:rPr lang="en-US" altLang="ko-KR" sz="1600" dirty="0" smtClean="0">
                <a:latin typeface="+mn-ea"/>
              </a:rPr>
              <a:t>’</a:t>
            </a:r>
            <a:r>
              <a:rPr lang="ko-KR" altLang="en-US" sz="1600" dirty="0" smtClean="0">
                <a:latin typeface="+mn-ea"/>
              </a:rPr>
              <a:t>라는 간절한 마음을 가질 것</a:t>
            </a:r>
            <a:endParaRPr lang="ko-KR" altLang="en-US" sz="2000" dirty="0"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24074" y="1844824"/>
            <a:ext cx="3672061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고상한 인품이 되고자 하는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동기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/>
          <p:cNvSpPr/>
          <p:nvPr/>
        </p:nvSpPr>
        <p:spPr bwMode="auto">
          <a:xfrm>
            <a:off x="6402277" y="3933056"/>
            <a:ext cx="1871688" cy="2448694"/>
          </a:xfrm>
          <a:prstGeom prst="roundRect">
            <a:avLst>
              <a:gd name="adj" fmla="val 16583"/>
            </a:avLst>
          </a:prstGeom>
          <a:solidFill>
            <a:schemeClr val="accent3">
              <a:lumMod val="60000"/>
              <a:lumOff val="40000"/>
              <a:alpha val="49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6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 bwMode="auto">
          <a:xfrm>
            <a:off x="4318616" y="3933056"/>
            <a:ext cx="1871688" cy="2448694"/>
          </a:xfrm>
          <a:prstGeom prst="roundRect">
            <a:avLst>
              <a:gd name="adj" fmla="val 16583"/>
            </a:avLst>
          </a:prstGeom>
          <a:solidFill>
            <a:schemeClr val="accent3">
              <a:lumMod val="60000"/>
              <a:lumOff val="40000"/>
              <a:alpha val="49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6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 bwMode="auto">
          <a:xfrm>
            <a:off x="2195996" y="3933056"/>
            <a:ext cx="1871688" cy="2448694"/>
          </a:xfrm>
          <a:prstGeom prst="roundRect">
            <a:avLst>
              <a:gd name="adj" fmla="val 16583"/>
            </a:avLst>
          </a:prstGeom>
          <a:solidFill>
            <a:schemeClr val="accent3">
              <a:lumMod val="60000"/>
              <a:lumOff val="40000"/>
              <a:alpha val="49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6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고상하고 지고한 인품 만들기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50" y="2852936"/>
            <a:ext cx="5786438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자신이 되고자 하는 인품모형을 그릴 수 있어야 그러한 방향으로 발전할 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 bwMode="auto">
          <a:xfrm>
            <a:off x="2124074" y="1844824"/>
            <a:ext cx="3672061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되고자 하는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인품 모형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그리기</a:t>
            </a:r>
          </a:p>
        </p:txBody>
      </p:sp>
      <p:sp useBgFill="1">
        <p:nvSpPr>
          <p:cNvPr id="10" name="타원 9"/>
          <p:cNvSpPr/>
          <p:nvPr/>
        </p:nvSpPr>
        <p:spPr>
          <a:xfrm>
            <a:off x="2591840" y="4149080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해탈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解脫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12" name="타원 11"/>
          <p:cNvSpPr/>
          <p:nvPr/>
        </p:nvSpPr>
        <p:spPr>
          <a:xfrm>
            <a:off x="4714460" y="4149080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자비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慈悲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13" name="타원 12"/>
          <p:cNvSpPr/>
          <p:nvPr/>
        </p:nvSpPr>
        <p:spPr>
          <a:xfrm>
            <a:off x="6798121" y="4149080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자재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自在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2123728" y="5445224"/>
            <a:ext cx="20162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마음이 우주의 차원까지 온전히 열려서 행복한 것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4246348" y="5445224"/>
            <a:ext cx="20162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세상을 끌어안는 사랑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모든 존재들의 행복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해탈을 도움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330009" y="5445224"/>
            <a:ext cx="20162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역할을 잘 하는 것</a:t>
            </a:r>
            <a:endParaRPr lang="en-US" altLang="ko-KR" sz="1400" dirty="0" smtClean="0"/>
          </a:p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역할을 할 자리에서 게으르지 않은 것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고상하고 지고한 인품 만들기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124074" y="1844824"/>
            <a:ext cx="3672061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인품 모델에 다가가는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노력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하기</a:t>
            </a:r>
          </a:p>
        </p:txBody>
      </p:sp>
      <p:sp useBgFill="1">
        <p:nvSpPr>
          <p:cNvPr id="10" name="타원 9"/>
          <p:cNvSpPr/>
          <p:nvPr/>
        </p:nvSpPr>
        <p:spPr>
          <a:xfrm>
            <a:off x="2591840" y="2924944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해탈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解脫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4572000" y="3212976"/>
            <a:ext cx="355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마음공부</a:t>
            </a:r>
            <a:r>
              <a:rPr lang="ko-KR" altLang="en-US" sz="1600" dirty="0" smtClean="0"/>
              <a:t>를 한다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457450" y="4293096"/>
            <a:ext cx="57864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latin typeface="+mn-ea"/>
              </a:rPr>
              <a:t>무아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無我</a:t>
            </a:r>
            <a:r>
              <a:rPr lang="en-US" altLang="ko-KR" sz="1400" dirty="0" smtClean="0">
                <a:latin typeface="+mn-ea"/>
              </a:rPr>
              <a:t>)*, </a:t>
            </a:r>
            <a:r>
              <a:rPr lang="ko-KR" altLang="en-US" sz="1400" dirty="0" err="1" smtClean="0">
                <a:latin typeface="+mn-ea"/>
              </a:rPr>
              <a:t>돈망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err="1" smtClean="0">
                <a:latin typeface="+mn-ea"/>
              </a:rPr>
              <a:t>頓忘</a:t>
            </a:r>
            <a:r>
              <a:rPr lang="en-US" altLang="ko-KR" sz="1400" dirty="0" smtClean="0">
                <a:latin typeface="+mn-ea"/>
              </a:rPr>
              <a:t>)*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등과 같은 마음 공부를 통해 해탈의 인품을 갖도록 함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411413" y="5661248"/>
            <a:ext cx="6120680" cy="72008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7188" indent="-176213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solidFill>
                  <a:prstClr val="black"/>
                </a:solidFill>
              </a:rPr>
              <a:t>무아</a:t>
            </a:r>
            <a:r>
              <a:rPr lang="en-US" altLang="ko-KR" sz="1200" dirty="0" smtClean="0">
                <a:solidFill>
                  <a:prstClr val="black"/>
                </a:solidFill>
              </a:rPr>
              <a:t>(</a:t>
            </a:r>
            <a:r>
              <a:rPr lang="ko-KR" altLang="en-US" sz="1200" dirty="0" smtClean="0">
                <a:solidFill>
                  <a:prstClr val="black"/>
                </a:solidFill>
              </a:rPr>
              <a:t>無我</a:t>
            </a:r>
            <a:r>
              <a:rPr lang="en-US" altLang="ko-KR" sz="1200" dirty="0" smtClean="0">
                <a:solidFill>
                  <a:prstClr val="black"/>
                </a:solidFill>
              </a:rPr>
              <a:t>)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: 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나’라고 하는 자아의식을 넘어선 자아관</a:t>
            </a:r>
          </a:p>
          <a:p>
            <a:pPr marL="357188" indent="-176213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頓忘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걸림 없이 그냥 깨어있는 의식 상태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고상하고 지고한 인품 만들기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124074" y="1844824"/>
            <a:ext cx="3672061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인품 모델에 다가가는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노력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하기</a:t>
            </a:r>
          </a:p>
        </p:txBody>
      </p:sp>
      <p:sp useBgFill="1">
        <p:nvSpPr>
          <p:cNvPr id="10" name="타원 9"/>
          <p:cNvSpPr/>
          <p:nvPr/>
        </p:nvSpPr>
        <p:spPr>
          <a:xfrm>
            <a:off x="2591840" y="2924944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자비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慈悲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4572000" y="3212976"/>
            <a:ext cx="3986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 모두의 행복을 위해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명상</a:t>
            </a:r>
            <a:r>
              <a:rPr lang="ko-KR" altLang="en-US" sz="1600" dirty="0" smtClean="0"/>
              <a:t>을 한다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457450" y="4293096"/>
            <a:ext cx="57864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latin typeface="+mn-ea"/>
              </a:rPr>
              <a:t>대원관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err="1" smtClean="0">
                <a:latin typeface="+mn-ea"/>
              </a:rPr>
              <a:t>자비관</a:t>
            </a:r>
            <a:r>
              <a:rPr lang="en-US" altLang="ko-KR" sz="1400" dirty="0" smtClean="0">
                <a:latin typeface="+mn-ea"/>
              </a:rPr>
              <a:t>*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등의 명상을 통해 우리 모두의 행복을 간절히  기원함으로써 자비 인품을 갖춤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411413" y="5661248"/>
            <a:ext cx="6120680" cy="72008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8288" indent="-87313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*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대원관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大願觀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),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자비관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慈悲觀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우리모두의 행복을 위해 나의 온 몸과 마음을 바치리라’ 하는 큰 희망을 마음에 품는 것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통적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고상하고 지고한 인품 만들기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9" name="모서리가 둥근 직사각형 8"/>
          <p:cNvSpPr/>
          <p:nvPr/>
        </p:nvSpPr>
        <p:spPr bwMode="auto">
          <a:xfrm>
            <a:off x="2124074" y="1844824"/>
            <a:ext cx="3672061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인품 모델에 다가가는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노력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하기</a:t>
            </a:r>
          </a:p>
        </p:txBody>
      </p:sp>
      <p:sp useBgFill="1">
        <p:nvSpPr>
          <p:cNvPr id="10" name="타원 9"/>
          <p:cNvSpPr/>
          <p:nvPr/>
        </p:nvSpPr>
        <p:spPr>
          <a:xfrm>
            <a:off x="2591840" y="2924944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자재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自在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4572000" y="3212976"/>
            <a:ext cx="3986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몸과 마음을 단련</a:t>
            </a:r>
            <a:r>
              <a:rPr lang="ko-KR" altLang="en-US" sz="1600" dirty="0" smtClean="0"/>
              <a:t>한다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457450" y="4293096"/>
            <a:ext cx="5786438" cy="773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latin typeface="+mn-ea"/>
              </a:rPr>
              <a:t>내가 해야 할 일을 민첩하게 잘 해내는 자재 인품을 갖춤</a:t>
            </a:r>
            <a:r>
              <a:rPr lang="en-US" altLang="ko-KR" sz="1400" dirty="0" smtClean="0"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latin typeface="+mn-ea"/>
              </a:rPr>
              <a:t>그러기 위해서는 체력을 단련하고 신념을 단련해야 함</a:t>
            </a:r>
            <a:r>
              <a:rPr lang="en-US" altLang="ko-KR" sz="1400" dirty="0" smtClean="0">
                <a:latin typeface="+mn-ea"/>
              </a:rPr>
              <a:t> </a:t>
            </a:r>
            <a:endParaRPr lang="ko-KR" altLang="en-US" sz="3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418</Words>
  <Application>Microsoft Office PowerPoint</Application>
  <PresentationFormat>화면 슬라이드 쇼(4:3)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300</cp:revision>
  <dcterms:created xsi:type="dcterms:W3CDTF">2013-07-26T07:32:19Z</dcterms:created>
  <dcterms:modified xsi:type="dcterms:W3CDTF">2014-02-09T10:35:08Z</dcterms:modified>
</cp:coreProperties>
</file>