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1"/>
  </p:notesMasterIdLst>
  <p:sldIdLst>
    <p:sldId id="300" r:id="rId3"/>
    <p:sldId id="293" r:id="rId4"/>
    <p:sldId id="295" r:id="rId5"/>
    <p:sldId id="297" r:id="rId6"/>
    <p:sldId id="298" r:id="rId7"/>
    <p:sldId id="294" r:id="rId8"/>
    <p:sldId id="299" r:id="rId9"/>
    <p:sldId id="296" r:id="rId10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843" autoAdjust="0"/>
    <p:restoredTop sz="99366" autoAdjust="0"/>
  </p:normalViewPr>
  <p:slideViewPr>
    <p:cSldViewPr>
      <p:cViewPr varScale="1">
        <p:scale>
          <a:sx n="96" d="100"/>
          <a:sy n="96" d="100"/>
        </p:scale>
        <p:origin x="-102" y="-2328"/>
      </p:cViewPr>
      <p:guideLst>
        <p:guide orient="horz" pos="1389"/>
        <p:guide orient="horz" pos="799"/>
        <p:guide orient="horz" pos="482"/>
        <p:guide orient="horz" pos="1797"/>
        <p:guide orient="horz" pos="4020"/>
        <p:guide orient="horz" pos="1616"/>
        <p:guide pos="1020"/>
        <p:guide pos="793"/>
        <p:guide pos="1332"/>
        <p:guide pos="1548"/>
        <p:guide pos="5511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지인</a:t>
            </a:r>
            <a:r>
              <a:rPr lang="en-US" altLang="ko-K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至人</a:t>
            </a:r>
            <a:r>
              <a:rPr lang="en-US" altLang="ko-K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en-US" altLang="ko-KR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 3</a:t>
            </a: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박자</a:t>
            </a:r>
            <a:endParaRPr lang="ko-KR" altLang="en-US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450" y="2852738"/>
            <a:ext cx="5786438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지인</a:t>
            </a:r>
            <a:r>
              <a:rPr lang="en-US" altLang="ko-KR" sz="1600" dirty="0" smtClean="0">
                <a:latin typeface="+mn-ea"/>
              </a:rPr>
              <a:t>(</a:t>
            </a:r>
            <a:r>
              <a:rPr lang="ko-KR" altLang="en-US" sz="1600" smtClean="0">
                <a:latin typeface="+mn-ea"/>
              </a:rPr>
              <a:t>至人</a:t>
            </a:r>
            <a:r>
              <a:rPr lang="en-US" altLang="ko-KR" sz="1600" smtClean="0">
                <a:latin typeface="+mn-ea"/>
              </a:rPr>
              <a:t>)</a:t>
            </a:r>
            <a:r>
              <a:rPr lang="ko-KR" altLang="en-US" sz="1600" smtClean="0"/>
              <a:t>들의 </a:t>
            </a:r>
            <a:r>
              <a:rPr lang="ko-KR" altLang="en-US" sz="1600" dirty="0" smtClean="0"/>
              <a:t>사는 모습을 관찰해보면 </a:t>
            </a:r>
            <a:r>
              <a:rPr lang="ko-KR" altLang="en-US" sz="1600" smtClean="0"/>
              <a:t>공통점들이 발견됨</a:t>
            </a:r>
            <a:r>
              <a:rPr lang="en-US" altLang="ko-KR" sz="160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smtClean="0">
                <a:solidFill>
                  <a:srgbClr val="000000"/>
                </a:solidFill>
                <a:latin typeface="+mn-ea"/>
              </a:rPr>
              <a:t> 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34988" lvl="1" indent="-173038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지인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3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박자는 지인들의 공통된 행동과 마음가짐을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따라함으로써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지인과 같은 인격이 되도록 이끄는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동사섭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행동주의 </a:t>
            </a:r>
            <a:r>
              <a:rPr lang="ko-KR" altLang="en-US" sz="1600" smtClean="0">
                <a:solidFill>
                  <a:srgbClr val="000000"/>
                </a:solidFill>
                <a:latin typeface="+mn-ea"/>
              </a:rPr>
              <a:t>수행 방법</a:t>
            </a:r>
            <a:r>
              <a:rPr lang="en-US" altLang="ko-KR" sz="1600" smtClean="0">
                <a:solidFill>
                  <a:srgbClr val="000000"/>
                </a:solidFill>
                <a:latin typeface="+mn-ea"/>
              </a:rPr>
              <a:t> </a:t>
            </a:r>
            <a:endParaRPr lang="ko-KR" altLang="en-US" sz="16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인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지인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박자란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지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582588" cy="395536"/>
            <a:chOff x="1619672" y="1832197"/>
            <a:chExt cx="2582588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27017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지인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至人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처럼 살기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6" name="모서리가 둥근 직사각형 15"/>
          <p:cNvSpPr/>
          <p:nvPr/>
        </p:nvSpPr>
        <p:spPr bwMode="auto">
          <a:xfrm>
            <a:off x="2124074" y="5733256"/>
            <a:ext cx="6336357" cy="720080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indent="3175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동사섭의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행동주의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: ‘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행동을 하다 보면 그 행동에 따른 심성과 인격이 길러진다’는 원리</a:t>
            </a: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인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지인처럼 살기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지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126006" cy="395536"/>
            <a:chOff x="1619672" y="1832197"/>
            <a:chExt cx="3126006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81359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지인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至人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들의 사는 모습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2" name="모서리가 둥근 직사각형 21"/>
          <p:cNvSpPr/>
          <p:nvPr/>
        </p:nvSpPr>
        <p:spPr>
          <a:xfrm>
            <a:off x="2186558" y="3140770"/>
            <a:ext cx="2592288" cy="620028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행복한 마음</a:t>
            </a:r>
          </a:p>
        </p:txBody>
      </p:sp>
      <p:sp>
        <p:nvSpPr>
          <p:cNvPr id="23" name="모서리가 둥근 직사각형 22"/>
          <p:cNvSpPr/>
          <p:nvPr/>
        </p:nvSpPr>
        <p:spPr>
          <a:xfrm>
            <a:off x="2195736" y="4177124"/>
            <a:ext cx="2592288" cy="620028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미소</a:t>
            </a:r>
          </a:p>
        </p:txBody>
      </p:sp>
      <p:sp>
        <p:nvSpPr>
          <p:cNvPr id="25" name="모서리가 둥근 직사각형 24"/>
          <p:cNvSpPr/>
          <p:nvPr/>
        </p:nvSpPr>
        <p:spPr>
          <a:xfrm>
            <a:off x="2195736" y="5229200"/>
            <a:ext cx="2592288" cy="620028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‘나’라는 관념에서 벗어남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5220072" y="3056260"/>
            <a:ext cx="33980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지인들은 항상 행복한 마음 상태에 있다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5220072" y="4123276"/>
            <a:ext cx="33980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항상 빙그레 미소를 지으며 웃는다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5220072" y="5190291"/>
            <a:ext cx="33980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라는 이기적인 주체의식을 가지지 않는다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인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지인처럼 살기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지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494970" cy="395536"/>
            <a:chOff x="1619672" y="1832197"/>
            <a:chExt cx="449497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18255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지인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至人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들의 사는 모습과 지인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박자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6" name="모서리가 둥근 직사각형 15"/>
          <p:cNvSpPr/>
          <p:nvPr/>
        </p:nvSpPr>
        <p:spPr>
          <a:xfrm>
            <a:off x="5570934" y="3157140"/>
            <a:ext cx="2592288" cy="620028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나는 행복하다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5580112" y="4193494"/>
            <a:ext cx="2592288" cy="620028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웃는다</a:t>
            </a:r>
            <a:r>
              <a:rPr lang="en-US" altLang="ko-KR" sz="1600" b="1" spc="-12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가가대소 </a:t>
            </a:r>
            <a:r>
              <a:rPr lang="en-US" altLang="ko-KR" sz="1600" b="1" spc="-12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sz="1600" b="1" spc="-12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呵呵大笑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8" name="모서리가 둥근 직사각형 17"/>
          <p:cNvSpPr/>
          <p:nvPr/>
        </p:nvSpPr>
        <p:spPr>
          <a:xfrm>
            <a:off x="5580112" y="5245570"/>
            <a:ext cx="2592288" cy="620028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나 없다</a:t>
            </a:r>
            <a:r>
              <a:rPr lang="en-US" altLang="ko-KR" sz="1600" b="1" spc="-12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무아</a:t>
            </a:r>
            <a:r>
              <a:rPr lang="en-US" altLang="ko-KR" sz="1600" b="1" spc="-12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: </a:t>
            </a:r>
            <a:r>
              <a:rPr lang="ko-KR" altLang="en-US" sz="1600" b="1" spc="-12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無我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1" name="모서리가 둥근 직사각형 30"/>
          <p:cNvSpPr/>
          <p:nvPr/>
        </p:nvSpPr>
        <p:spPr>
          <a:xfrm>
            <a:off x="2195736" y="3156942"/>
            <a:ext cx="2592000" cy="619200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행복한 마음</a:t>
            </a:r>
          </a:p>
        </p:txBody>
      </p:sp>
      <p:sp>
        <p:nvSpPr>
          <p:cNvPr id="32" name="모서리가 둥근 직사각형 31"/>
          <p:cNvSpPr/>
          <p:nvPr/>
        </p:nvSpPr>
        <p:spPr>
          <a:xfrm>
            <a:off x="2195736" y="4165252"/>
            <a:ext cx="2592000" cy="619200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미소</a:t>
            </a:r>
            <a:endParaRPr lang="ko-KR" altLang="en-US" sz="1600" b="1" spc="-12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3" name="모서리가 둥근 직사각형 32"/>
          <p:cNvSpPr/>
          <p:nvPr/>
        </p:nvSpPr>
        <p:spPr>
          <a:xfrm>
            <a:off x="2195736" y="5258072"/>
            <a:ext cx="2592000" cy="619200"/>
          </a:xfrm>
          <a:prstGeom prst="roundRect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‘나’라는 관념에서 벗어남</a:t>
            </a:r>
          </a:p>
        </p:txBody>
      </p:sp>
      <p:sp>
        <p:nvSpPr>
          <p:cNvPr id="34" name="아래쪽 화살표 33"/>
          <p:cNvSpPr/>
          <p:nvPr/>
        </p:nvSpPr>
        <p:spPr>
          <a:xfrm rot="16200000">
            <a:off x="4932040" y="3301156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35" name="아래쪽 화살표 34"/>
          <p:cNvSpPr/>
          <p:nvPr/>
        </p:nvSpPr>
        <p:spPr>
          <a:xfrm rot="16200000">
            <a:off x="4932040" y="5389388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36" name="아래쪽 화살표 35"/>
          <p:cNvSpPr/>
          <p:nvPr/>
        </p:nvSpPr>
        <p:spPr>
          <a:xfrm rot="16200000">
            <a:off x="4932040" y="4309268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205675" y="2514382"/>
            <a:ext cx="252184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1600" b="1" dirty="0" smtClean="0">
                <a:latin typeface="+mn-ea"/>
              </a:rPr>
              <a:t>지인</a:t>
            </a:r>
            <a:r>
              <a:rPr lang="en-US" altLang="ko-KR" sz="1600" b="1" dirty="0" smtClean="0">
                <a:latin typeface="+mn-ea"/>
              </a:rPr>
              <a:t>(</a:t>
            </a:r>
            <a:r>
              <a:rPr lang="ko-KR" altLang="en-US" sz="1600" b="1" dirty="0" smtClean="0">
                <a:latin typeface="+mn-ea"/>
              </a:rPr>
              <a:t>至人</a:t>
            </a:r>
            <a:r>
              <a:rPr lang="en-US" altLang="ko-KR" sz="1600" b="1" dirty="0" smtClean="0">
                <a:latin typeface="+mn-ea"/>
              </a:rPr>
              <a:t>)</a:t>
            </a:r>
            <a:r>
              <a:rPr lang="ko-KR" altLang="en-US" sz="1600" b="1" dirty="0" smtClean="0">
                <a:latin typeface="+mn-ea"/>
              </a:rPr>
              <a:t>들의 사는 모습</a:t>
            </a:r>
            <a:endParaRPr lang="en-US" altLang="ko-KR" sz="1600" b="1" dirty="0" smtClean="0">
              <a:latin typeface="+mn-ea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5895230" y="2514184"/>
            <a:ext cx="174759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1600" b="1" dirty="0" smtClean="0">
                <a:latin typeface="+mn-ea"/>
              </a:rPr>
              <a:t>지인</a:t>
            </a:r>
            <a:r>
              <a:rPr lang="en-US" altLang="ko-KR" sz="1600" b="1" dirty="0" smtClean="0">
                <a:latin typeface="+mn-ea"/>
              </a:rPr>
              <a:t>(</a:t>
            </a:r>
            <a:r>
              <a:rPr lang="ko-KR" altLang="en-US" sz="1600" b="1" dirty="0" smtClean="0">
                <a:latin typeface="+mn-ea"/>
              </a:rPr>
              <a:t>至人</a:t>
            </a:r>
            <a:r>
              <a:rPr lang="en-US" altLang="ko-KR" sz="1600" b="1" dirty="0" smtClean="0">
                <a:latin typeface="+mn-ea"/>
              </a:rPr>
              <a:t>)</a:t>
            </a:r>
            <a:r>
              <a:rPr lang="ko-KR" altLang="en-US" sz="1600" b="1" dirty="0" smtClean="0">
                <a:latin typeface="+mn-ea"/>
              </a:rPr>
              <a:t> </a:t>
            </a:r>
            <a:r>
              <a:rPr lang="en-US" altLang="ko-KR" sz="1600" b="1" dirty="0" smtClean="0">
                <a:latin typeface="+mn-ea"/>
              </a:rPr>
              <a:t>3</a:t>
            </a:r>
            <a:r>
              <a:rPr lang="ko-KR" altLang="en-US" sz="1600" b="1" dirty="0" smtClean="0">
                <a:latin typeface="+mn-ea"/>
              </a:rPr>
              <a:t>박자</a:t>
            </a:r>
            <a:endParaRPr lang="en-US" altLang="ko-KR" sz="1600" b="1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인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지인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박자 </a:t>
              </a: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실천법</a:t>
              </a:r>
              <a:endParaRPr kumimoji="1" lang="ko-KR" altLang="en-US" sz="2800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지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22" name="직사각형 21"/>
          <p:cNvSpPr/>
          <p:nvPr/>
        </p:nvSpPr>
        <p:spPr>
          <a:xfrm>
            <a:off x="5508104" y="2231291"/>
            <a:ext cx="3096344" cy="621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3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400" dirty="0" smtClean="0">
                <a:latin typeface="+mn-ea"/>
              </a:rPr>
              <a:t>“</a:t>
            </a:r>
            <a:r>
              <a:rPr lang="ko-KR" altLang="en-US" sz="1400" dirty="0" smtClean="0">
                <a:latin typeface="+mn-ea"/>
              </a:rPr>
              <a:t>지인인 나는 행복하다</a:t>
            </a:r>
            <a:r>
              <a:rPr lang="en-US" altLang="ko-KR" sz="1400" dirty="0" smtClean="0">
                <a:latin typeface="+mn-ea"/>
              </a:rPr>
              <a:t>, </a:t>
            </a:r>
            <a:r>
              <a:rPr lang="ko-KR" altLang="en-US" sz="1400" dirty="0" smtClean="0">
                <a:latin typeface="+mn-ea"/>
              </a:rPr>
              <a:t>행복하다</a:t>
            </a:r>
            <a:r>
              <a:rPr lang="en-US" altLang="ko-KR" sz="1400" dirty="0" smtClean="0">
                <a:latin typeface="+mn-ea"/>
              </a:rPr>
              <a:t>, </a:t>
            </a:r>
            <a:r>
              <a:rPr lang="ko-KR" altLang="en-US" sz="1400" dirty="0" smtClean="0">
                <a:latin typeface="+mn-ea"/>
              </a:rPr>
              <a:t>행복하다</a:t>
            </a:r>
            <a:r>
              <a:rPr lang="en-US" altLang="ko-KR" sz="1400" dirty="0" smtClean="0">
                <a:latin typeface="+mn-ea"/>
              </a:rPr>
              <a:t>”</a:t>
            </a:r>
            <a:r>
              <a:rPr lang="ko-KR" altLang="en-US" sz="1400" dirty="0" smtClean="0">
                <a:latin typeface="+mn-ea"/>
              </a:rPr>
              <a:t>를 강렬하게 외친다</a:t>
            </a:r>
            <a:r>
              <a:rPr lang="en-US" altLang="ko-KR" sz="1400" dirty="0" smtClean="0">
                <a:latin typeface="+mn-ea"/>
              </a:rPr>
              <a:t>. 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  </a:t>
            </a:r>
            <a:endParaRPr lang="en-US" altLang="ko-KR" sz="14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5508104" y="3386438"/>
            <a:ext cx="3096344" cy="978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3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latin typeface="+mn-ea"/>
              </a:rPr>
              <a:t>머리 끝에서 발 끝까지 온몸으로 웃는다</a:t>
            </a:r>
            <a:r>
              <a:rPr lang="en-US" altLang="ko-KR" sz="1400" dirty="0" smtClean="0">
                <a:latin typeface="+mn-ea"/>
              </a:rPr>
              <a:t>.</a:t>
            </a:r>
          </a:p>
          <a:p>
            <a:pPr marL="263525" indent="-263525" latinLnBrk="0">
              <a:lnSpc>
                <a:spcPct val="13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웃을 때는 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15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초 이상 계속 웃는다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.</a:t>
            </a:r>
          </a:p>
        </p:txBody>
      </p:sp>
      <p:sp>
        <p:nvSpPr>
          <p:cNvPr id="41" name="모서리가 둥근 직사각형 40"/>
          <p:cNvSpPr/>
          <p:nvPr/>
        </p:nvSpPr>
        <p:spPr bwMode="auto">
          <a:xfrm>
            <a:off x="1979712" y="2257367"/>
            <a:ext cx="3024336" cy="647699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‘</a:t>
            </a:r>
            <a:r>
              <a:rPr lang="ko-KR" altLang="en-US" sz="1600" b="1" spc="-12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나는 행복하다</a:t>
            </a:r>
            <a:r>
              <a:rPr lang="en-US" altLang="ko-KR" sz="1600" b="1" spc="-12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’</a:t>
            </a:r>
            <a:r>
              <a:rPr lang="ko-KR" altLang="en-US" sz="1600" spc="-12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를 외친다</a:t>
            </a:r>
            <a:endParaRPr lang="ko-KR" altLang="en-US" sz="1600" spc="-120" dirty="0" smtClean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2" name="모서리가 둥근 직사각형 41"/>
          <p:cNvSpPr/>
          <p:nvPr/>
        </p:nvSpPr>
        <p:spPr bwMode="auto">
          <a:xfrm>
            <a:off x="1979712" y="3563263"/>
            <a:ext cx="3024336" cy="647699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가가대소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*</a:t>
            </a:r>
            <a:r>
              <a:rPr lang="ko-KR" altLang="en-US" sz="1600" spc="-12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로 웃는다</a:t>
            </a:r>
          </a:p>
        </p:txBody>
      </p:sp>
      <p:sp>
        <p:nvSpPr>
          <p:cNvPr id="43" name="모서리가 둥근 직사각형 42"/>
          <p:cNvSpPr/>
          <p:nvPr/>
        </p:nvSpPr>
        <p:spPr bwMode="auto">
          <a:xfrm>
            <a:off x="1979712" y="4869160"/>
            <a:ext cx="3024336" cy="647699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‘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나 없다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’</a:t>
            </a:r>
            <a:r>
              <a:rPr lang="ko-KR" altLang="en-US" sz="1600" spc="-12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를 반복한다</a:t>
            </a:r>
          </a:p>
        </p:txBody>
      </p:sp>
      <p:sp>
        <p:nvSpPr>
          <p:cNvPr id="45" name="아래쪽 화살표 44"/>
          <p:cNvSpPr/>
          <p:nvPr/>
        </p:nvSpPr>
        <p:spPr>
          <a:xfrm>
            <a:off x="3203848" y="3068960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46" name="아래쪽 화살표 45"/>
          <p:cNvSpPr/>
          <p:nvPr/>
        </p:nvSpPr>
        <p:spPr>
          <a:xfrm>
            <a:off x="3203848" y="4369877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5527982" y="4797152"/>
            <a:ext cx="3096344" cy="698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3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나 없다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1400" dirty="0" smtClean="0">
                <a:solidFill>
                  <a:srgbClr val="000000"/>
                </a:solidFill>
                <a:latin typeface="+mn-ea"/>
              </a:rPr>
              <a:t>를 세 번 반복한다</a:t>
            </a:r>
            <a:r>
              <a:rPr lang="en-US" altLang="ko-KR" sz="1400" dirty="0" smtClean="0">
                <a:solidFill>
                  <a:srgbClr val="000000"/>
                </a:solidFill>
                <a:latin typeface="+mn-ea"/>
              </a:rPr>
              <a:t>. </a:t>
            </a:r>
          </a:p>
          <a:p>
            <a:pPr marL="263525" indent="-263525" latinLnBrk="0">
              <a:lnSpc>
                <a:spcPct val="13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“나 없다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나 없다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나 없다</a:t>
            </a:r>
            <a:r>
              <a:rPr lang="en-US" altLang="ko-KR" sz="1400" dirty="0" smtClean="0"/>
              <a:t>.”</a:t>
            </a:r>
          </a:p>
        </p:txBody>
      </p:sp>
      <p:sp>
        <p:nvSpPr>
          <p:cNvPr id="19" name="모서리가 둥근 직사각형 18"/>
          <p:cNvSpPr/>
          <p:nvPr/>
        </p:nvSpPr>
        <p:spPr bwMode="auto">
          <a:xfrm>
            <a:off x="2124074" y="6021288"/>
            <a:ext cx="6336357" cy="504056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  <a:alpha val="5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177800" indent="3175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b="1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*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가가대소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呵呵大笑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) :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껄껄대며 크게 웃는 웃음</a:t>
            </a: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인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지인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박자 </a:t>
              </a: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실천법</a:t>
              </a:r>
              <a:endParaRPr kumimoji="1" lang="ko-KR" altLang="en-US" sz="2800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지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4" name="모서리가 둥근 직사각형 13"/>
          <p:cNvSpPr/>
          <p:nvPr/>
        </p:nvSpPr>
        <p:spPr bwMode="auto">
          <a:xfrm>
            <a:off x="2114550" y="2205038"/>
            <a:ext cx="6345882" cy="4248298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3175">
              <a:lnSpc>
                <a:spcPct val="13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모서리가 둥근 직사각형 7"/>
          <p:cNvSpPr/>
          <p:nvPr/>
        </p:nvSpPr>
        <p:spPr bwMode="auto">
          <a:xfrm>
            <a:off x="2457450" y="2421400"/>
            <a:ext cx="3410694" cy="431338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200" b="1" dirty="0" smtClean="0">
                <a:solidFill>
                  <a:srgbClr val="008000"/>
                </a:solidFill>
                <a:latin typeface="+mn-ea"/>
              </a:rPr>
              <a:t>얼굴 표정과 정서에 관한 심리학 연구</a:t>
            </a:r>
            <a:endParaRPr lang="en-US" altLang="ko-KR" sz="1200" b="1" dirty="0" smtClean="0">
              <a:solidFill>
                <a:srgbClr val="008000"/>
              </a:solidFill>
              <a:latin typeface="+mn-e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60592" y="2626813"/>
            <a:ext cx="176212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167" y="4363973"/>
            <a:ext cx="17335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직사각형 10"/>
          <p:cNvSpPr/>
          <p:nvPr/>
        </p:nvSpPr>
        <p:spPr>
          <a:xfrm>
            <a:off x="2457450" y="2917681"/>
            <a:ext cx="3770734" cy="3103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아무 이유가 없더라도 그냥 웃어보십시오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rgbClr val="000000"/>
                </a:solidFill>
                <a:latin typeface="+mn-ea"/>
              </a:rPr>
              <a:t>그러면 실제로 즐거워집니다</a:t>
            </a:r>
            <a:r>
              <a:rPr lang="en-US" altLang="ko-KR" sz="1200" dirty="0" smtClean="0">
                <a:solidFill>
                  <a:srgbClr val="000000"/>
                </a:solidFill>
                <a:latin typeface="+mn-ea"/>
              </a:rPr>
              <a:t>.  </a:t>
            </a:r>
            <a:r>
              <a:rPr lang="ko-KR" altLang="en-US" sz="1200" dirty="0" smtClean="0"/>
              <a:t>독일의 심리학자인 </a:t>
            </a:r>
            <a:r>
              <a:rPr lang="ko-KR" altLang="en-US" sz="1200" dirty="0" err="1" smtClean="0"/>
              <a:t>프리츠</a:t>
            </a:r>
            <a:r>
              <a:rPr lang="ko-KR" altLang="en-US" sz="1200" dirty="0" smtClean="0"/>
              <a:t> </a:t>
            </a:r>
            <a:r>
              <a:rPr lang="ko-KR" altLang="en-US" sz="1200" dirty="0" err="1" smtClean="0"/>
              <a:t>슈트라크</a:t>
            </a:r>
            <a:r>
              <a:rPr lang="en-US" altLang="ko-KR" sz="1200" dirty="0" smtClean="0"/>
              <a:t>(Fritz </a:t>
            </a:r>
            <a:r>
              <a:rPr lang="en-US" altLang="ko-KR" sz="1200" dirty="0" err="1" smtClean="0"/>
              <a:t>Strak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는 다음과 같은 실험을 했습니다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실험 참가자들을 두 그룹으로 나누어 한 그룹은 이로 볼펜을 물도록 하였고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다른 한 그룹은 입술로만 볼펜을 물게 한 후 만화를 보여줬습니다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이로 볼펜을 물면 웃는 표정이 되고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입술로만 볼펜을 물면 토라진 듯 뾰로통하게 입을 내민 표정이 됩니다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그랬더니 볼펜을 이로 물어 웃는 표정을 만든 후 만화를 본 사람들이 만화가 훨씬 재미있다고 대답했습니다</a:t>
            </a:r>
            <a:r>
              <a:rPr lang="en-US" altLang="ko-KR" sz="1200" dirty="0" smtClean="0"/>
              <a:t>.</a:t>
            </a:r>
            <a:endParaRPr lang="en-US" altLang="ko-KR" sz="12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555776" y="6011997"/>
            <a:ext cx="540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900" dirty="0" smtClean="0">
                <a:latin typeface="Times New Roman" pitchFamily="18" charset="0"/>
                <a:cs typeface="Times New Roman" pitchFamily="18" charset="0"/>
              </a:rPr>
              <a:t>사진</a:t>
            </a:r>
            <a:r>
              <a:rPr lang="en-US" altLang="ko-KR" sz="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o-KR" altLang="en-US" sz="900" dirty="0" smtClean="0">
                <a:latin typeface="Times New Roman" pitchFamily="18" charset="0"/>
                <a:cs typeface="Times New Roman" pitchFamily="18" charset="0"/>
              </a:rPr>
              <a:t>출처</a:t>
            </a:r>
            <a:r>
              <a:rPr lang="en-US" altLang="ko-KR" sz="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ko-KR" sz="900" dirty="0" err="1" smtClean="0">
                <a:latin typeface="Times New Roman" pitchFamily="18" charset="0"/>
                <a:cs typeface="Times New Roman" pitchFamily="18" charset="0"/>
              </a:rPr>
              <a:t>Soussignan</a:t>
            </a:r>
            <a:r>
              <a:rPr lang="en-US" altLang="ko-KR" sz="900" dirty="0" smtClean="0">
                <a:latin typeface="Times New Roman" pitchFamily="18" charset="0"/>
                <a:cs typeface="Times New Roman" pitchFamily="18" charset="0"/>
              </a:rPr>
              <a:t>, R. (2002). </a:t>
            </a:r>
            <a:r>
              <a:rPr lang="en-US" altLang="ko-KR" sz="900" dirty="0" err="1" smtClean="0">
                <a:latin typeface="Times New Roman" pitchFamily="18" charset="0"/>
                <a:cs typeface="Times New Roman" pitchFamily="18" charset="0"/>
              </a:rPr>
              <a:t>Duchenne</a:t>
            </a:r>
            <a:r>
              <a:rPr lang="en-US" altLang="ko-KR" sz="900" dirty="0" smtClean="0">
                <a:latin typeface="Times New Roman" pitchFamily="18" charset="0"/>
                <a:cs typeface="Times New Roman" pitchFamily="18" charset="0"/>
              </a:rPr>
              <a:t> Smile, Emotional Experience, and Autonomic Reactivity: A Test of the Facial Feedback Hypothesis. </a:t>
            </a:r>
            <a:r>
              <a:rPr lang="en-US" altLang="ko-KR" sz="900" i="1" dirty="0" smtClean="0">
                <a:latin typeface="Times New Roman" pitchFamily="18" charset="0"/>
                <a:cs typeface="Times New Roman" pitchFamily="18" charset="0"/>
              </a:rPr>
              <a:t>Emotion, 2</a:t>
            </a:r>
            <a:r>
              <a:rPr lang="en-US" altLang="ko-KR" sz="900" dirty="0" smtClean="0">
                <a:latin typeface="Times New Roman" pitchFamily="18" charset="0"/>
                <a:cs typeface="Times New Roman" pitchFamily="18" charset="0"/>
              </a:rPr>
              <a:t>, 52-74.</a:t>
            </a:r>
            <a:endParaRPr lang="en-US" altLang="ko-KR" sz="9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6322517" y="5707741"/>
            <a:ext cx="1921891" cy="313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050" dirty="0" smtClean="0">
                <a:solidFill>
                  <a:srgbClr val="000000"/>
                </a:solidFill>
                <a:latin typeface="+mn-ea"/>
              </a:rPr>
              <a:t>이로 볼펜을 물었을 때 </a:t>
            </a:r>
            <a:endParaRPr lang="en-US" altLang="ko-KR" sz="105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274893" y="3958389"/>
            <a:ext cx="1921891" cy="334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050" dirty="0" smtClean="0">
                <a:solidFill>
                  <a:srgbClr val="000000"/>
                </a:solidFill>
                <a:latin typeface="+mn-ea"/>
              </a:rPr>
              <a:t>입술로 볼펜을 물었을 때 </a:t>
            </a:r>
            <a:endParaRPr lang="en-US" altLang="ko-KR" sz="105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16" name="그룹 15"/>
          <p:cNvGrpSpPr/>
          <p:nvPr/>
        </p:nvGrpSpPr>
        <p:grpSpPr>
          <a:xfrm>
            <a:off x="1619672" y="1700808"/>
            <a:ext cx="6624216" cy="395536"/>
            <a:chOff x="1619672" y="1832197"/>
            <a:chExt cx="6624216" cy="395536"/>
          </a:xfrm>
        </p:grpSpPr>
        <p:sp>
          <p:nvSpPr>
            <p:cNvPr id="17" name="직사각형 16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 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8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5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450" y="2852738"/>
            <a:ext cx="5786438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지인</a:t>
            </a:r>
            <a:r>
              <a:rPr lang="en-US" altLang="ko-KR" sz="1600" dirty="0" smtClean="0">
                <a:latin typeface="+mn-ea"/>
              </a:rPr>
              <a:t>(</a:t>
            </a:r>
            <a:r>
              <a:rPr lang="ko-KR" altLang="en-US" sz="1600" smtClean="0">
                <a:latin typeface="+mn-ea"/>
              </a:rPr>
              <a:t>至人</a:t>
            </a:r>
            <a:r>
              <a:rPr lang="en-US" altLang="ko-KR" sz="1600" smtClean="0">
                <a:latin typeface="+mn-ea"/>
              </a:rPr>
              <a:t>)</a:t>
            </a:r>
            <a:r>
              <a:rPr lang="ko-KR" altLang="en-US" sz="1600" smtClean="0"/>
              <a:t>들의 </a:t>
            </a:r>
            <a:r>
              <a:rPr lang="ko-KR" altLang="en-US" sz="1600" dirty="0" smtClean="0"/>
              <a:t>행동을 반복적으로 따라 하다 보면 지인과 같은 마음가짐이 생길 </a:t>
            </a:r>
            <a:r>
              <a:rPr lang="ko-KR" altLang="en-US" sz="1600" smtClean="0"/>
              <a:t>수 있음</a:t>
            </a:r>
            <a:r>
              <a:rPr lang="en-US" altLang="ko-KR" sz="160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1600" smtClean="0">
                <a:solidFill>
                  <a:srgbClr val="000000"/>
                </a:solidFill>
                <a:latin typeface="+mn-ea"/>
              </a:rPr>
              <a:t> 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34988" lvl="1" indent="-173038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일상 생활 속에서 지인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3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박자를 반복하다 보면 지인과 같은 행복한 삶을 살 수 </a:t>
            </a:r>
            <a:r>
              <a:rPr lang="ko-KR" altLang="en-US" sz="1600" smtClean="0">
                <a:solidFill>
                  <a:srgbClr val="000000"/>
                </a:solidFill>
                <a:latin typeface="+mn-ea"/>
              </a:rPr>
              <a:t>있게 됨</a:t>
            </a:r>
            <a:r>
              <a:rPr lang="en-US" altLang="ko-KR" sz="1600" smtClean="0">
                <a:solidFill>
                  <a:srgbClr val="000000"/>
                </a:solidFill>
                <a:latin typeface="+mn-ea"/>
              </a:rPr>
              <a:t> </a:t>
            </a:r>
            <a:endParaRPr lang="ko-KR" altLang="en-US" sz="16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인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박자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지인 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박자 </a:t>
              </a:r>
              <a:r>
                <a:rPr kumimoji="1" lang="ko-KR" altLang="en-US" sz="2800" b="1" kern="0" dirty="0" err="1" smtClean="0">
                  <a:solidFill>
                    <a:srgbClr val="008000"/>
                  </a:solidFill>
                  <a:latin typeface="+mn-ea"/>
                </a:rPr>
                <a:t>실천법</a:t>
              </a:r>
              <a:endParaRPr kumimoji="1" lang="ko-KR" altLang="en-US" sz="2800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지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2798993" cy="395536"/>
            <a:chOff x="1619672" y="1832197"/>
            <a:chExt cx="2798993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24865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반복이 천재를 낳는다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1"/>
          <p:cNvSpPr txBox="1">
            <a:spLocks/>
          </p:cNvSpPr>
          <p:nvPr/>
        </p:nvSpPr>
        <p:spPr>
          <a:xfrm>
            <a:off x="1115616" y="1556792"/>
            <a:ext cx="6912768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행복하면 웃음이 나오지만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, </a:t>
            </a: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웃으면 행복해진다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.</a:t>
            </a:r>
            <a:endParaRPr kumimoji="0" lang="ko-KR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1115616" y="2184107"/>
            <a:ext cx="6912768" cy="1453171"/>
          </a:xfrm>
          <a:prstGeom prst="roundRect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174625" lvl="1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행복할 때 우리는 웃게 됩니다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반면 행복하지 않으면 웃지 않습니다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‘나는 행복해질 때까지는 웃지 않으리라’ 라는 자세로 살지 말고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행복해지기 위해서는 먼저 웃어버리면 되는 것입니다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</a:t>
            </a:r>
            <a:endParaRPr lang="en-US" altLang="ko-KR" sz="4000" b="1" kern="0" dirty="0" smtClean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tx1">
              <a:alpha val="25000"/>
            </a:schemeClr>
          </a:solidFill>
        </p:spPr>
        <p:txBody>
          <a:bodyPr wrap="square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endParaRPr lang="ko-KR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107504" y="116632"/>
            <a:ext cx="4096586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4400" b="1" dirty="0" smtClean="0">
                <a:solidFill>
                  <a:schemeClr val="bg1"/>
                </a:solidFill>
                <a:latin typeface="+mn-ea"/>
              </a:rPr>
              <a:t>촌철</a:t>
            </a:r>
            <a:endParaRPr lang="ko-KR" altLang="en-US" sz="4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1115616" y="4012810"/>
            <a:ext cx="6912768" cy="57606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ko-KR" altLang="en-US" sz="2400" b="1" dirty="0" smtClean="0">
                <a:solidFill>
                  <a:schemeClr val="bg1"/>
                </a:solidFill>
                <a:latin typeface="+mn-ea"/>
                <a:cs typeface="+mj-cs"/>
              </a:rPr>
              <a:t>반복이 천재를 낳는다</a:t>
            </a:r>
            <a:r>
              <a:rPr lang="en-US" altLang="ko-KR" sz="2400" b="1" dirty="0" smtClean="0">
                <a:solidFill>
                  <a:schemeClr val="bg1"/>
                </a:solidFill>
                <a:latin typeface="+mn-ea"/>
                <a:cs typeface="+mj-cs"/>
              </a:rPr>
              <a:t>.</a:t>
            </a:r>
            <a:endParaRPr kumimoji="0" lang="ko-KR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1115616" y="4640125"/>
            <a:ext cx="6912768" cy="1453171"/>
          </a:xfrm>
          <a:prstGeom prst="roundRect">
            <a:avLst/>
          </a:prstGeom>
          <a:solidFill>
            <a:schemeClr val="accent3">
              <a:lumMod val="50000"/>
              <a:alpha val="69000"/>
            </a:schemeClr>
          </a:solidFill>
          <a:ln w="12700" algn="ctr">
            <a:noFill/>
            <a:round/>
            <a:headEnd/>
            <a:tailEnd/>
          </a:ln>
        </p:spPr>
        <p:txBody>
          <a:bodyPr wrap="square" lIns="36000" rIns="36000" rtlCol="0" anchor="ctr">
            <a:noAutofit/>
          </a:bodyPr>
          <a:lstStyle/>
          <a:p>
            <a:pPr marL="174625" lvl="1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세상의 모든 천재들은 이미 아는 것을 끊임없이 반복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반복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반복한 사람들입니다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 </a:t>
            </a:r>
          </a:p>
          <a:p>
            <a:pPr marL="174625" lvl="1" latinLnBrk="0"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+mn-ea"/>
              </a:rPr>
              <a:t>반복함으로 해서 힘이 길러지는 것입니다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+mn-ea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2191</TotalTime>
  <Words>490</Words>
  <Application>Microsoft Office PowerPoint</Application>
  <PresentationFormat>화면 슬라이드 쇼(4:3)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8</vt:i4>
      </vt:variant>
    </vt:vector>
  </HeadingPairs>
  <TitlesOfParts>
    <vt:vector size="10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279</cp:revision>
  <dcterms:created xsi:type="dcterms:W3CDTF">2013-07-26T07:32:19Z</dcterms:created>
  <dcterms:modified xsi:type="dcterms:W3CDTF">2014-02-09T10:37:42Z</dcterms:modified>
</cp:coreProperties>
</file>