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3"/>
  </p:notesMasterIdLst>
  <p:sldIdLst>
    <p:sldId id="316" r:id="rId3"/>
    <p:sldId id="293" r:id="rId4"/>
    <p:sldId id="309" r:id="rId5"/>
    <p:sldId id="310" r:id="rId6"/>
    <p:sldId id="312" r:id="rId7"/>
    <p:sldId id="311" r:id="rId8"/>
    <p:sldId id="313" r:id="rId9"/>
    <p:sldId id="314" r:id="rId10"/>
    <p:sldId id="315" r:id="rId11"/>
    <p:sldId id="317" r:id="rId12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843" autoAdjust="0"/>
    <p:restoredTop sz="99366" autoAdjust="0"/>
  </p:normalViewPr>
  <p:slideViewPr>
    <p:cSldViewPr>
      <p:cViewPr>
        <p:scale>
          <a:sx n="75" d="100"/>
          <a:sy n="75" d="100"/>
        </p:scale>
        <p:origin x="-702" y="-2778"/>
      </p:cViewPr>
      <p:guideLst>
        <p:guide orient="horz" pos="1389"/>
        <p:guide orient="horz" pos="799"/>
        <p:guide orient="horz" pos="482"/>
        <p:guide orient="horz" pos="1797"/>
        <p:guide orient="horz" pos="4110"/>
        <p:guide pos="1020"/>
        <p:guide pos="812"/>
        <p:guide pos="1338"/>
        <p:guide pos="1548"/>
        <p:guide pos="5511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112660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나눔공식</a:t>
            </a:r>
            <a:endParaRPr lang="ko-KR" altLang="en-US" sz="8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눔공식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700808"/>
            <a:ext cx="1712157" cy="395536"/>
            <a:chOff x="1619672" y="1832197"/>
            <a:chExt cx="171215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3997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모서리가 둥근 직사각형 40"/>
          <p:cNvSpPr/>
          <p:nvPr/>
        </p:nvSpPr>
        <p:spPr bwMode="auto">
          <a:xfrm>
            <a:off x="2114030" y="2205039"/>
            <a:ext cx="6129858" cy="4319586"/>
          </a:xfrm>
          <a:prstGeom prst="roundRect">
            <a:avLst>
              <a:gd name="adj" fmla="val 11060"/>
            </a:avLst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2550" latinLnBrk="0">
              <a:lnSpc>
                <a:spcPct val="120000"/>
              </a:lnSpc>
            </a:pP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pPr marL="82550" latinLnBrk="0">
              <a:lnSpc>
                <a:spcPct val="120000"/>
              </a:lnSpc>
            </a:pP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pPr marL="82550" algn="just">
              <a:lnSpc>
                <a:spcPct val="120000"/>
              </a:lnSpc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상담심리학 분야에서는 상담자와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내담자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간의 효과적인 대화를 위한 여러 가지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상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담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기법들이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많이 제시되어 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이러한 기법들은 우리가 일상생활에서 누군가와 마음을 나누는 대화를 하고 싶을 때 매우 유용하게 활용할 수 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82550" algn="just">
              <a:lnSpc>
                <a:spcPct val="120000"/>
              </a:lnSpc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상담의 기법에서 가장 기본이 되는 것은 상대에게 관심을 기울이는 것이다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상대방에게 관심을 보인다는 것은 상담 뿐 아니라 모든 의사소통에서도 기본이기도 하다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진정한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대화가 이루어지기 위해서는 상대방이 말하고자 하는 것이 무엇인지 정성껏 주의를 기울여서 들어야 한다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대개 주의를 기울인다는 것이 간단한 것이라고 느껴질 수도 있으나 상대에게 계속해서 주의집중을 유지한다는 것이 쉽지 않다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또한 상대방을 존중하고 진실하게 대하려는 마음이 있지만 외부 행동으로 드러나지 않는다면 상대가 쉽게 마음을 열지 않을 수도 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상담심리학에서는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자신이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상대방에게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관심을 기울이고 있다는 것을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상대에게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알리는 몇 가지 기술들을 소개하고 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82550" algn="just">
              <a:lnSpc>
                <a:spcPct val="120000"/>
              </a:lnSpc>
            </a:pP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   -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부드러운 시선으로 상대방의 눈을 바라본다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82550" algn="just">
              <a:lnSpc>
                <a:spcPct val="120000"/>
              </a:lnSpc>
            </a:pP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   -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개방적이며 편안하고 자연스러운 자세를 취한다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82550" algn="just">
              <a:lnSpc>
                <a:spcPct val="120000"/>
              </a:lnSpc>
            </a:pP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   -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이따금 상대방 쪽으로 몸을 기울인다</a:t>
            </a: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2" name="모서리가 둥근 직사각형 41"/>
          <p:cNvSpPr/>
          <p:nvPr/>
        </p:nvSpPr>
        <p:spPr bwMode="auto">
          <a:xfrm>
            <a:off x="2555777" y="2420888"/>
            <a:ext cx="3960439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관심 기울이기의 중요성에 대한 심리학적 관점  </a:t>
            </a:r>
            <a:endParaRPr lang="en-US" altLang="ko-KR" sz="1400" b="1" dirty="0" smtClean="0">
              <a:solidFill>
                <a:srgbClr val="008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970" y="2852936"/>
            <a:ext cx="57864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나눔은 너와 나 사이의 교류이며 소통임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en-US" altLang="ko-KR" sz="1600" dirty="0" smtClean="0">
                <a:latin typeface="+mn-ea"/>
              </a:rPr>
              <a:t> </a:t>
            </a:r>
            <a:r>
              <a:rPr lang="ko-KR" altLang="en-US" sz="1600" dirty="0" smtClean="0">
                <a:latin typeface="+mn-ea"/>
              </a:rPr>
              <a:t>나눔을 통해 서로의 생각과 마음을 교류하게</a:t>
            </a:r>
            <a:r>
              <a:rPr lang="en-US" altLang="ko-KR" sz="1600" dirty="0" smtClean="0">
                <a:latin typeface="+mn-ea"/>
              </a:rPr>
              <a:t> </a:t>
            </a:r>
            <a:r>
              <a:rPr lang="ko-KR" altLang="en-US" sz="1600" dirty="0">
                <a:latin typeface="+mn-ea"/>
              </a:rPr>
              <a:t>됨</a:t>
            </a: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눔이란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나눔이란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354962" cy="395536"/>
            <a:chOff x="1619672" y="1832197"/>
            <a:chExt cx="235496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04254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나눔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=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교류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소통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970" y="2852936"/>
            <a:ext cx="57864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우주는 원래 하나이기 때문에 서로 하나가 되려는 경향이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latin typeface="+mn-ea"/>
              </a:rPr>
              <a:t>하나가 되려면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서로 알고 소통해야 함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 </a:t>
            </a: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눔이란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나눔은 왜 필요한가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276414" cy="395536"/>
            <a:chOff x="1619672" y="1832197"/>
            <a:chExt cx="227641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9639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우주는 원래 하나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970" y="2852936"/>
            <a:ext cx="57864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나눔공식은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교류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소통을 어떻게 할 것인가에 대한 답을 제공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en-US" altLang="ko-KR" sz="1600" dirty="0" smtClean="0">
                <a:latin typeface="+mn-ea"/>
              </a:rPr>
              <a:t> </a:t>
            </a:r>
            <a:r>
              <a:rPr lang="ko-KR" altLang="en-US" sz="1600" dirty="0" smtClean="0">
                <a:latin typeface="+mn-ea"/>
              </a:rPr>
              <a:t>교류와 소통을 잘 하기 위해서는 법칙을 따라야 함</a:t>
            </a: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눔이란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나눔을 어떻게 할 것인가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420411" cy="395536"/>
            <a:chOff x="1619672" y="1832197"/>
            <a:chExt cx="1420411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10799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나눔공식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970" y="2852936"/>
            <a:ext cx="578643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상대방에게 관심을 가짐 </a:t>
            </a:r>
            <a:endParaRPr lang="en-US" altLang="ko-KR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720725" lvl="1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관심이 전제되지 않으면 진정한 나눔이 이루어질 수 없음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720725" lvl="1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사랑 역시 관심에 포함됨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  <a:p>
            <a:pPr marL="533400" lvl="1" indent="-17780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latin typeface="+mn-ea"/>
              </a:rPr>
              <a:t>관심은 나눔의 바탕이 됨</a:t>
            </a:r>
            <a:r>
              <a:rPr lang="en-US" altLang="ko-KR" sz="1600" dirty="0" smtClean="0">
                <a:latin typeface="+mn-ea"/>
              </a:rPr>
              <a:t>. </a:t>
            </a:r>
          </a:p>
          <a:p>
            <a:pPr marL="533400" lvl="1" indent="-177800" latinLnBrk="0">
              <a:spcBef>
                <a:spcPts val="600"/>
              </a:spcBef>
              <a:buClr>
                <a:srgbClr val="285DA6"/>
              </a:buClr>
            </a:pPr>
            <a:r>
              <a:rPr lang="en-US" altLang="ko-KR" sz="1600" dirty="0" smtClean="0">
                <a:latin typeface="+mn-ea"/>
              </a:rPr>
              <a:t>   </a:t>
            </a:r>
            <a:r>
              <a:rPr lang="ko-KR" altLang="en-US" sz="1600" dirty="0" smtClean="0">
                <a:latin typeface="+mn-ea"/>
              </a:rPr>
              <a:t>관심의 지평 위해 나눔이 이루어짐 </a:t>
            </a: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눔공식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나눔공식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요소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1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958746" cy="395536"/>
            <a:chOff x="1619672" y="1832197"/>
            <a:chExt cx="95874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6463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관심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970" y="2852936"/>
            <a:ext cx="5786438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나의 마음을 상대에게 온전하게 전달함</a:t>
            </a:r>
            <a:endParaRPr lang="en-US" altLang="ko-KR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latin typeface="+mn-ea"/>
              </a:rPr>
              <a:t>주기는 </a:t>
            </a:r>
            <a:r>
              <a:rPr lang="en-US" altLang="ko-KR" sz="1600" dirty="0" smtClean="0">
                <a:latin typeface="+mn-ea"/>
              </a:rPr>
              <a:t>2</a:t>
            </a:r>
            <a:r>
              <a:rPr lang="ko-KR" altLang="en-US" sz="1600" dirty="0" smtClean="0">
                <a:latin typeface="+mn-ea"/>
              </a:rPr>
              <a:t>단계로 이루어짐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latin typeface="+mn-ea"/>
              </a:rPr>
              <a:t>나의 마음을 감지하는 것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latin typeface="+mn-ea"/>
              </a:rPr>
              <a:t>감지된 나의 마음을 솔직하게 표현하는 것</a:t>
            </a: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눔공식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나눔공식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요소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2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958746" cy="395536"/>
            <a:chOff x="1619672" y="1832197"/>
            <a:chExt cx="95874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6463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smtClean="0">
                  <a:solidFill>
                    <a:srgbClr val="008000"/>
                  </a:solidFill>
                  <a:latin typeface="+mn-ea"/>
                </a:rPr>
                <a:t>주기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970" y="2841030"/>
            <a:ext cx="5786438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상대방이 표현한 것을 받아줌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latin typeface="+mn-ea"/>
              </a:rPr>
              <a:t>받기 역시 </a:t>
            </a:r>
            <a:r>
              <a:rPr lang="en-US" altLang="ko-KR" sz="1600" dirty="0" smtClean="0">
                <a:latin typeface="+mn-ea"/>
              </a:rPr>
              <a:t>2</a:t>
            </a:r>
            <a:r>
              <a:rPr lang="ko-KR" altLang="en-US" sz="1600" dirty="0" smtClean="0">
                <a:latin typeface="+mn-ea"/>
              </a:rPr>
              <a:t>단계로 이루어짐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latin typeface="+mn-ea"/>
              </a:rPr>
              <a:t>표현한 상대방의 마음을 공감해주는 것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latin typeface="+mn-ea"/>
              </a:rPr>
              <a:t>공감된 마음으로 상대에게 반응하는 것</a:t>
            </a: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눔공식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나눔공식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요소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958746" cy="395536"/>
            <a:chOff x="1619672" y="1832197"/>
            <a:chExt cx="95874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6463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받기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눔공식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나눔공식이란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429248" cy="395536"/>
            <a:chOff x="1619672" y="1832197"/>
            <a:chExt cx="4429248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11683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관심의 지평 위에 표현하고 받아준다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 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모서리가 둥근 직사각형 10"/>
          <p:cNvSpPr/>
          <p:nvPr/>
        </p:nvSpPr>
        <p:spPr>
          <a:xfrm>
            <a:off x="3774099" y="5518676"/>
            <a:ext cx="2742117" cy="502612"/>
          </a:xfrm>
          <a:prstGeom prst="roundRect">
            <a:avLst>
              <a:gd name="adj" fmla="val 10998"/>
            </a:avLst>
          </a:prstGeom>
          <a:gradFill flip="none" rotWithShape="0">
            <a:gsLst>
              <a:gs pos="0">
                <a:schemeClr val="bg1">
                  <a:lumMod val="95000"/>
                </a:schemeClr>
              </a:gs>
              <a:gs pos="78000">
                <a:schemeClr val="bg1"/>
              </a:gs>
            </a:gsLst>
            <a:lin ang="16800000" scaled="0"/>
            <a:tileRect/>
          </a:gradFill>
          <a:ln w="41275"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9037" y="5499187"/>
            <a:ext cx="2437766" cy="454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b="1" dirty="0" smtClean="0">
                <a:latin typeface="+mn-ea"/>
              </a:rPr>
              <a:t>관심</a:t>
            </a:r>
            <a:endParaRPr lang="ko-KR" altLang="en-US" b="1" dirty="0">
              <a:latin typeface="+mn-ea"/>
            </a:endParaRPr>
          </a:p>
        </p:txBody>
      </p:sp>
      <p:pic>
        <p:nvPicPr>
          <p:cNvPr id="13" name="Picture 6" descr="D:\2.소스\1.png\심플아이콘08.png"/>
          <p:cNvPicPr>
            <a:picLocks noChangeAspect="1" noChangeArrowheads="1"/>
          </p:cNvPicPr>
          <p:nvPr/>
        </p:nvPicPr>
        <p:blipFill>
          <a:blip r:embed="rId4" cstate="print">
            <a:lum bright="4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8185" t="4996" r="16029" b="19601"/>
          <a:stretch>
            <a:fillRect/>
          </a:stretch>
        </p:blipFill>
        <p:spPr bwMode="auto">
          <a:xfrm>
            <a:off x="6168163" y="5582459"/>
            <a:ext cx="271135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직사각형 13"/>
          <p:cNvSpPr/>
          <p:nvPr/>
        </p:nvSpPr>
        <p:spPr>
          <a:xfrm>
            <a:off x="2457970" y="2636912"/>
            <a:ext cx="578643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관심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이라는 기본 전제 하에서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  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자신의 마음을 표현하고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주기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  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상대방이 표현한 것을 받아준다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받기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).</a:t>
            </a:r>
            <a:endParaRPr lang="ko-KR" altLang="en-US" sz="1600" dirty="0">
              <a:latin typeface="+mn-ea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995936" y="4759052"/>
            <a:ext cx="648072" cy="454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</a:rPr>
              <a:t>주기</a:t>
            </a:r>
            <a:endParaRPr lang="en-US" altLang="ko-KR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5554043" y="4759052"/>
            <a:ext cx="674141" cy="454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</a:rPr>
              <a:t>받기</a:t>
            </a:r>
            <a:endParaRPr lang="en-US" altLang="ko-KR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오른쪽 화살표 17"/>
          <p:cNvSpPr/>
          <p:nvPr/>
        </p:nvSpPr>
        <p:spPr>
          <a:xfrm>
            <a:off x="4882344" y="4805410"/>
            <a:ext cx="432048" cy="216024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오른쪽 화살표 21"/>
          <p:cNvSpPr/>
          <p:nvPr/>
        </p:nvSpPr>
        <p:spPr>
          <a:xfrm rot="10800000">
            <a:off x="4860032" y="5067139"/>
            <a:ext cx="432048" cy="216024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눔공식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나눔공식이란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511000" cy="395536"/>
            <a:chOff x="1619672" y="1832197"/>
            <a:chExt cx="451100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19858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관심의 지평 위에 감지 표현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공감 반응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직사각형 13"/>
          <p:cNvSpPr/>
          <p:nvPr/>
        </p:nvSpPr>
        <p:spPr>
          <a:xfrm>
            <a:off x="2457970" y="2636912"/>
            <a:ext cx="5786438" cy="1285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관심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이라는 기본 전제 하에서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  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자신의 마음을 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감지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하여 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표현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하고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  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상대방이 표현한 것에 대해 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공감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하고 적절히 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반응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해준다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  <a:endParaRPr lang="ko-KR" altLang="en-US" sz="1600" dirty="0">
              <a:latin typeface="+mn-ea"/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4038990" y="4916327"/>
            <a:ext cx="719766" cy="744912"/>
          </a:xfrm>
          <a:prstGeom prst="roundRect">
            <a:avLst>
              <a:gd name="adj" fmla="val 10998"/>
            </a:avLst>
          </a:prstGeom>
          <a:gradFill flip="none" rotWithShape="0">
            <a:gsLst>
              <a:gs pos="0">
                <a:schemeClr val="bg1">
                  <a:lumMod val="95000"/>
                </a:schemeClr>
              </a:gs>
              <a:gs pos="78000">
                <a:schemeClr val="bg1"/>
              </a:gs>
            </a:gsLst>
            <a:lin ang="16800000" scaled="0"/>
            <a:tileRect/>
          </a:gradFill>
          <a:ln w="41275"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600">
              <a:solidFill>
                <a:prstClr val="white"/>
              </a:solidFill>
              <a:latin typeface="+mn-ea"/>
            </a:endParaRPr>
          </a:p>
        </p:txBody>
      </p:sp>
      <p:cxnSp>
        <p:nvCxnSpPr>
          <p:cNvPr id="25" name="직선 연결선 24"/>
          <p:cNvCxnSpPr>
            <a:stCxn id="23" idx="1"/>
            <a:endCxn id="23" idx="3"/>
          </p:cNvCxnSpPr>
          <p:nvPr/>
        </p:nvCxnSpPr>
        <p:spPr>
          <a:xfrm>
            <a:off x="4038990" y="5288783"/>
            <a:ext cx="71976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직사각형 27"/>
          <p:cNvSpPr/>
          <p:nvPr/>
        </p:nvSpPr>
        <p:spPr>
          <a:xfrm>
            <a:off x="4101356" y="5327388"/>
            <a:ext cx="59503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1600" b="1" smtClean="0">
                <a:latin typeface="+mn-ea"/>
              </a:rPr>
              <a:t>감지</a:t>
            </a:r>
            <a:endParaRPr lang="ko-KR" altLang="en-US" sz="1600" b="1" dirty="0">
              <a:latin typeface="+mn-ea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4101356" y="4967348"/>
            <a:ext cx="59503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1600" b="1" dirty="0" smtClean="0">
                <a:latin typeface="+mn-ea"/>
              </a:rPr>
              <a:t>표현</a:t>
            </a:r>
            <a:endParaRPr lang="ko-KR" altLang="en-US" sz="1600" b="1" dirty="0">
              <a:latin typeface="+mn-ea"/>
            </a:endParaRPr>
          </a:p>
        </p:txBody>
      </p:sp>
      <p:sp>
        <p:nvSpPr>
          <p:cNvPr id="30" name="모서리가 둥근 직사각형 29"/>
          <p:cNvSpPr/>
          <p:nvPr/>
        </p:nvSpPr>
        <p:spPr>
          <a:xfrm>
            <a:off x="3846107" y="5702803"/>
            <a:ext cx="2742117" cy="502612"/>
          </a:xfrm>
          <a:prstGeom prst="roundRect">
            <a:avLst>
              <a:gd name="adj" fmla="val 10998"/>
            </a:avLst>
          </a:prstGeom>
          <a:gradFill flip="none" rotWithShape="0">
            <a:gsLst>
              <a:gs pos="0">
                <a:schemeClr val="bg1">
                  <a:lumMod val="95000"/>
                </a:schemeClr>
              </a:gs>
              <a:gs pos="78000">
                <a:schemeClr val="bg1"/>
              </a:gs>
            </a:gsLst>
            <a:lin ang="16800000" scaled="0"/>
            <a:tileRect/>
          </a:gradFill>
          <a:ln w="41275"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solidFill>
                <a:prstClr val="white"/>
              </a:solidFill>
              <a:latin typeface="+mn-e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011045" y="5683314"/>
            <a:ext cx="243776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>
                <a:latin typeface="+mn-ea"/>
              </a:rPr>
              <a:t>관심</a:t>
            </a:r>
            <a:endParaRPr lang="ko-KR" altLang="en-US" sz="2000" b="1" dirty="0">
              <a:latin typeface="+mn-ea"/>
            </a:endParaRPr>
          </a:p>
        </p:txBody>
      </p:sp>
      <p:pic>
        <p:nvPicPr>
          <p:cNvPr id="32" name="Picture 6" descr="D:\2.소스\1.png\심플아이콘08.png"/>
          <p:cNvPicPr>
            <a:picLocks noChangeAspect="1" noChangeArrowheads="1"/>
          </p:cNvPicPr>
          <p:nvPr/>
        </p:nvPicPr>
        <p:blipFill>
          <a:blip r:embed="rId4" cstate="print">
            <a:lum bright="4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8185" t="4996" r="16029" b="19601"/>
          <a:stretch>
            <a:fillRect/>
          </a:stretch>
        </p:blipFill>
        <p:spPr bwMode="auto">
          <a:xfrm>
            <a:off x="6240171" y="5766586"/>
            <a:ext cx="271135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모서리가 둥근 직사각형 32"/>
          <p:cNvSpPr/>
          <p:nvPr/>
        </p:nvSpPr>
        <p:spPr>
          <a:xfrm>
            <a:off x="5617872" y="4916327"/>
            <a:ext cx="719766" cy="744912"/>
          </a:xfrm>
          <a:prstGeom prst="roundRect">
            <a:avLst>
              <a:gd name="adj" fmla="val 10998"/>
            </a:avLst>
          </a:prstGeom>
          <a:gradFill flip="none" rotWithShape="0">
            <a:gsLst>
              <a:gs pos="0">
                <a:schemeClr val="bg1">
                  <a:lumMod val="95000"/>
                </a:schemeClr>
              </a:gs>
              <a:gs pos="78000">
                <a:schemeClr val="bg1"/>
              </a:gs>
            </a:gsLst>
            <a:lin ang="16800000" scaled="0"/>
            <a:tileRect/>
          </a:gradFill>
          <a:ln w="41275"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600">
              <a:solidFill>
                <a:prstClr val="white"/>
              </a:solidFill>
              <a:latin typeface="+mn-ea"/>
            </a:endParaRPr>
          </a:p>
        </p:txBody>
      </p:sp>
      <p:cxnSp>
        <p:nvCxnSpPr>
          <p:cNvPr id="34" name="직선 연결선 33"/>
          <p:cNvCxnSpPr>
            <a:stCxn id="33" idx="1"/>
            <a:endCxn id="33" idx="3"/>
          </p:cNvCxnSpPr>
          <p:nvPr/>
        </p:nvCxnSpPr>
        <p:spPr>
          <a:xfrm>
            <a:off x="5617872" y="5288783"/>
            <a:ext cx="71976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직사각형 34"/>
          <p:cNvSpPr/>
          <p:nvPr/>
        </p:nvSpPr>
        <p:spPr>
          <a:xfrm>
            <a:off x="5680239" y="5327388"/>
            <a:ext cx="59503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1600" b="1" smtClean="0">
                <a:latin typeface="+mn-ea"/>
              </a:rPr>
              <a:t>공감</a:t>
            </a:r>
            <a:endParaRPr lang="ko-KR" altLang="en-US" sz="1600" b="1" dirty="0">
              <a:latin typeface="+mn-ea"/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5680240" y="4967348"/>
            <a:ext cx="59503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1600" b="1" smtClean="0">
                <a:latin typeface="+mn-ea"/>
              </a:rPr>
              <a:t>반응</a:t>
            </a:r>
            <a:endParaRPr lang="ko-KR" altLang="en-US" sz="1600" b="1" dirty="0">
              <a:latin typeface="+mn-ea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3795021" y="4437112"/>
            <a:ext cx="1129232" cy="373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400" b="1" dirty="0" smtClean="0">
                <a:solidFill>
                  <a:schemeClr val="accent2"/>
                </a:solidFill>
              </a:rPr>
              <a:t>화자</a:t>
            </a:r>
            <a:r>
              <a:rPr lang="en-US" altLang="ko-KR" sz="1400" b="1" dirty="0" smtClean="0">
                <a:solidFill>
                  <a:schemeClr val="accent2"/>
                </a:solidFill>
              </a:rPr>
              <a:t>(</a:t>
            </a:r>
            <a:r>
              <a:rPr lang="ko-KR" altLang="en-US" sz="1400" b="1" dirty="0" smtClean="0">
                <a:solidFill>
                  <a:schemeClr val="accent2"/>
                </a:solidFill>
              </a:rPr>
              <a:t>話者</a:t>
            </a:r>
            <a:r>
              <a:rPr lang="en-US" altLang="ko-KR" sz="1400" b="1" dirty="0" smtClean="0">
                <a:solidFill>
                  <a:schemeClr val="accent2"/>
                </a:solidFill>
              </a:rPr>
              <a:t>)</a:t>
            </a:r>
          </a:p>
        </p:txBody>
      </p:sp>
      <p:sp>
        <p:nvSpPr>
          <p:cNvPr id="38" name="직사각형 37"/>
          <p:cNvSpPr/>
          <p:nvPr/>
        </p:nvSpPr>
        <p:spPr>
          <a:xfrm>
            <a:off x="5351388" y="4437112"/>
            <a:ext cx="1281035" cy="372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400" b="1" dirty="0" smtClean="0">
                <a:solidFill>
                  <a:schemeClr val="accent2"/>
                </a:solidFill>
              </a:rPr>
              <a:t>청자</a:t>
            </a:r>
            <a:r>
              <a:rPr lang="en-US" altLang="ko-KR" sz="1400" b="1" dirty="0" smtClean="0">
                <a:solidFill>
                  <a:schemeClr val="accent2"/>
                </a:solidFill>
              </a:rPr>
              <a:t>(</a:t>
            </a:r>
            <a:r>
              <a:rPr lang="ko-KR" altLang="en-US" sz="1400" b="1" dirty="0" smtClean="0">
                <a:solidFill>
                  <a:schemeClr val="accent2"/>
                </a:solidFill>
              </a:rPr>
              <a:t>聽者</a:t>
            </a:r>
            <a:r>
              <a:rPr lang="en-US" altLang="ko-KR" sz="1400" b="1" dirty="0" smtClean="0">
                <a:solidFill>
                  <a:schemeClr val="accent2"/>
                </a:solidFill>
              </a:rPr>
              <a:t>)</a:t>
            </a:r>
          </a:p>
        </p:txBody>
      </p:sp>
      <p:sp>
        <p:nvSpPr>
          <p:cNvPr id="39" name="오른쪽 화살표 38"/>
          <p:cNvSpPr/>
          <p:nvPr/>
        </p:nvSpPr>
        <p:spPr>
          <a:xfrm>
            <a:off x="5019157" y="4963234"/>
            <a:ext cx="432048" cy="216024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000">
              <a:latin typeface="+mn-ea"/>
            </a:endParaRPr>
          </a:p>
        </p:txBody>
      </p:sp>
      <p:sp>
        <p:nvSpPr>
          <p:cNvPr id="40" name="오른쪽 화살표 39"/>
          <p:cNvSpPr/>
          <p:nvPr/>
        </p:nvSpPr>
        <p:spPr>
          <a:xfrm rot="10800000">
            <a:off x="4996845" y="5224963"/>
            <a:ext cx="432048" cy="216024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00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1996</TotalTime>
  <Words>385</Words>
  <Application>Microsoft Office PowerPoint</Application>
  <PresentationFormat>화면 슬라이드 쇼(4:3)</PresentationFormat>
  <Paragraphs>88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12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258</cp:revision>
  <dcterms:created xsi:type="dcterms:W3CDTF">2013-07-26T07:32:19Z</dcterms:created>
  <dcterms:modified xsi:type="dcterms:W3CDTF">2014-02-09T08:05:25Z</dcterms:modified>
</cp:coreProperties>
</file>