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307" r:id="rId3"/>
    <p:sldId id="258" r:id="rId4"/>
    <p:sldId id="298" r:id="rId5"/>
    <p:sldId id="299" r:id="rId6"/>
    <p:sldId id="306" r:id="rId7"/>
    <p:sldId id="300" r:id="rId8"/>
    <p:sldId id="301" r:id="rId9"/>
    <p:sldId id="303" r:id="rId10"/>
    <p:sldId id="304" r:id="rId11"/>
    <p:sldId id="305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78" d="100"/>
          <a:sy n="78" d="100"/>
        </p:scale>
        <p:origin x="-1146" y="-90"/>
      </p:cViewPr>
      <p:guideLst>
        <p:guide orient="horz" pos="1389"/>
        <p:guide orient="horz" pos="799"/>
        <p:guide orient="horz" pos="482"/>
        <p:guide orient="horz" pos="3929"/>
        <p:guide orient="horz" pos="1071"/>
        <p:guide orient="horz" pos="2069"/>
        <p:guide pos="1020"/>
        <p:guide pos="793"/>
        <p:guide pos="1338"/>
        <p:guide pos="1565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4276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촛대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불꽃</a:t>
            </a:r>
            <a:endParaRPr lang="ko-KR" altLang="en-US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2204864"/>
            <a:ext cx="7128272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표현의 부재는 실체의 부재이다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832179"/>
            <a:ext cx="6912768" cy="1309155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표현하지 않아도 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‘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알아주겠지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’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라는 생각을 가지는 경우가 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그러나 표현하지 않는다면 그것은 곧 아무 것도 없는 것이나 다름없다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표현할 때 비로서 실제의 모습이 드러나는 것이다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endParaRPr lang="en-US" altLang="ko-KR" sz="1600" b="1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인간관계에서 화합을 이루기 위해서는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소통과 교류</a:t>
            </a:r>
            <a:r>
              <a:rPr lang="ko-KR" altLang="en-US" sz="1600" dirty="0" smtClean="0"/>
              <a:t>가 필요하고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소통을 하기 위해서는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표현</a:t>
            </a:r>
            <a:r>
              <a:rPr lang="ko-KR" altLang="en-US" sz="1600" dirty="0" smtClean="0"/>
              <a:t>을 해야 함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소통과 표현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4055747" cy="395536"/>
            <a:chOff x="1619672" y="1832197"/>
            <a:chExt cx="405574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7433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사람들과 화합을 이루기 위해서는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1835150" y="3789040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어떤 방식으로 표현하는 것이 좋은가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?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촛대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불꽃 표현법은 이분법 형식의 표현 방식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표현법이란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045582" cy="395536"/>
            <a:chOff x="1619672" y="1832197"/>
            <a:chExt cx="204558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7331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표현의 이분법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4" name="그룹 13"/>
          <p:cNvGrpSpPr/>
          <p:nvPr/>
        </p:nvGrpSpPr>
        <p:grpSpPr>
          <a:xfrm>
            <a:off x="4211960" y="3894132"/>
            <a:ext cx="625462" cy="2048155"/>
            <a:chOff x="4130099" y="4829815"/>
            <a:chExt cx="450506" cy="1551935"/>
          </a:xfrm>
        </p:grpSpPr>
        <p:sp>
          <p:nvSpPr>
            <p:cNvPr id="15" name="양쪽 모서리가 둥근 사각형 14"/>
            <p:cNvSpPr/>
            <p:nvPr/>
          </p:nvSpPr>
          <p:spPr>
            <a:xfrm>
              <a:off x="4139952" y="5301630"/>
              <a:ext cx="432048" cy="108012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눈물 방울 15"/>
            <p:cNvSpPr/>
            <p:nvPr/>
          </p:nvSpPr>
          <p:spPr>
            <a:xfrm rot="18849694">
              <a:off x="4130352" y="4829562"/>
              <a:ext cx="450000" cy="450506"/>
            </a:xfrm>
            <a:prstGeom prst="teardrop">
              <a:avLst>
                <a:gd name="adj" fmla="val 152586"/>
              </a:avLst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눈물 방울 17"/>
            <p:cNvSpPr>
              <a:spLocks noChangeAspect="1"/>
            </p:cNvSpPr>
            <p:nvPr/>
          </p:nvSpPr>
          <p:spPr>
            <a:xfrm rot="18849694">
              <a:off x="4273095" y="5100186"/>
              <a:ext cx="157500" cy="157677"/>
            </a:xfrm>
            <a:prstGeom prst="teardrop">
              <a:avLst>
                <a:gd name="adj" fmla="val 200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2" name="직선 연결선 21"/>
            <p:cNvCxnSpPr/>
            <p:nvPr/>
          </p:nvCxnSpPr>
          <p:spPr>
            <a:xfrm>
              <a:off x="4353042" y="5232375"/>
              <a:ext cx="2934" cy="72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직사각형 22"/>
          <p:cNvSpPr/>
          <p:nvPr/>
        </p:nvSpPr>
        <p:spPr>
          <a:xfrm>
            <a:off x="5544498" y="5019899"/>
            <a:ext cx="543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촛대</a:t>
            </a:r>
            <a:endParaRPr lang="ko-KR" altLang="en-US" b="1" dirty="0"/>
          </a:p>
        </p:txBody>
      </p:sp>
      <p:sp>
        <p:nvSpPr>
          <p:cNvPr id="25" name="직사각형 24"/>
          <p:cNvSpPr/>
          <p:nvPr/>
        </p:nvSpPr>
        <p:spPr>
          <a:xfrm>
            <a:off x="5544498" y="3870683"/>
            <a:ext cx="543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불꽃</a:t>
            </a:r>
            <a:endParaRPr lang="ko-KR" altLang="en-US" b="1" dirty="0"/>
          </a:p>
        </p:txBody>
      </p:sp>
      <p:cxnSp>
        <p:nvCxnSpPr>
          <p:cNvPr id="28" name="꺾인 연결선 27"/>
          <p:cNvCxnSpPr/>
          <p:nvPr/>
        </p:nvCxnSpPr>
        <p:spPr>
          <a:xfrm flipV="1">
            <a:off x="5038392" y="4055212"/>
            <a:ext cx="499808" cy="475107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꺾인 연결선 28"/>
          <p:cNvCxnSpPr/>
          <p:nvPr/>
        </p:nvCxnSpPr>
        <p:spPr>
          <a:xfrm>
            <a:off x="5038392" y="3573016"/>
            <a:ext cx="499808" cy="475107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꺾인 연결선 29"/>
          <p:cNvCxnSpPr/>
          <p:nvPr/>
        </p:nvCxnSpPr>
        <p:spPr>
          <a:xfrm flipV="1">
            <a:off x="5038392" y="5191260"/>
            <a:ext cx="499808" cy="712661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꺾인 연결선 30"/>
          <p:cNvCxnSpPr/>
          <p:nvPr/>
        </p:nvCxnSpPr>
        <p:spPr>
          <a:xfrm>
            <a:off x="5038392" y="4573472"/>
            <a:ext cx="499808" cy="617640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“</a:t>
            </a:r>
            <a:r>
              <a:rPr lang="ko-KR" altLang="en-US" sz="1600" dirty="0" smtClean="0"/>
              <a:t>상장을 받아서 </a:t>
            </a:r>
            <a:r>
              <a:rPr lang="ko-KR" altLang="en-US" sz="1600" dirty="0" smtClean="0"/>
              <a:t>기쁘다</a:t>
            </a:r>
            <a:r>
              <a:rPr lang="en-US" altLang="ko-KR" sz="1600" dirty="0" smtClean="0"/>
              <a:t>.”</a:t>
            </a:r>
            <a:endParaRPr lang="ko-KR" altLang="en-US" sz="1600" dirty="0" smtClean="0"/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3654997" cy="395536"/>
            <a:chOff x="1619672" y="1832197"/>
            <a:chExt cx="36549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3425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정보는 촛대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감정은 불꽃으로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13"/>
          <p:cNvGrpSpPr/>
          <p:nvPr/>
        </p:nvGrpSpPr>
        <p:grpSpPr>
          <a:xfrm>
            <a:off x="3467923" y="3973133"/>
            <a:ext cx="625462" cy="2048155"/>
            <a:chOff x="4130099" y="4829815"/>
            <a:chExt cx="450506" cy="1551935"/>
          </a:xfrm>
        </p:grpSpPr>
        <p:sp>
          <p:nvSpPr>
            <p:cNvPr id="15" name="양쪽 모서리가 둥근 사각형 14"/>
            <p:cNvSpPr/>
            <p:nvPr/>
          </p:nvSpPr>
          <p:spPr>
            <a:xfrm>
              <a:off x="4139952" y="5301630"/>
              <a:ext cx="432048" cy="108012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눈물 방울 15"/>
            <p:cNvSpPr/>
            <p:nvPr/>
          </p:nvSpPr>
          <p:spPr>
            <a:xfrm rot="18849694">
              <a:off x="4130352" y="4829562"/>
              <a:ext cx="450000" cy="450506"/>
            </a:xfrm>
            <a:prstGeom prst="teardrop">
              <a:avLst>
                <a:gd name="adj" fmla="val 152586"/>
              </a:avLst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눈물 방울 17"/>
            <p:cNvSpPr>
              <a:spLocks noChangeAspect="1"/>
            </p:cNvSpPr>
            <p:nvPr/>
          </p:nvSpPr>
          <p:spPr>
            <a:xfrm rot="18849694">
              <a:off x="4273095" y="5100186"/>
              <a:ext cx="157500" cy="157677"/>
            </a:xfrm>
            <a:prstGeom prst="teardrop">
              <a:avLst>
                <a:gd name="adj" fmla="val 20000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2" name="직선 연결선 21"/>
            <p:cNvCxnSpPr/>
            <p:nvPr/>
          </p:nvCxnSpPr>
          <p:spPr>
            <a:xfrm>
              <a:off x="4353042" y="5232375"/>
              <a:ext cx="2934" cy="72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꺾인 연결선 27"/>
          <p:cNvCxnSpPr/>
          <p:nvPr/>
        </p:nvCxnSpPr>
        <p:spPr>
          <a:xfrm flipV="1">
            <a:off x="4294355" y="4134213"/>
            <a:ext cx="499808" cy="475107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꺾인 연결선 28"/>
          <p:cNvCxnSpPr/>
          <p:nvPr/>
        </p:nvCxnSpPr>
        <p:spPr>
          <a:xfrm>
            <a:off x="4294355" y="3652017"/>
            <a:ext cx="499808" cy="475107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꺾인 연결선 29"/>
          <p:cNvCxnSpPr/>
          <p:nvPr/>
        </p:nvCxnSpPr>
        <p:spPr>
          <a:xfrm flipV="1">
            <a:off x="4294355" y="5270261"/>
            <a:ext cx="499808" cy="712661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꺾인 연결선 30"/>
          <p:cNvCxnSpPr/>
          <p:nvPr/>
        </p:nvCxnSpPr>
        <p:spPr>
          <a:xfrm>
            <a:off x="4294355" y="4652473"/>
            <a:ext cx="499808" cy="617640"/>
          </a:xfrm>
          <a:prstGeom prst="bentConnector3">
            <a:avLst>
              <a:gd name="adj1" fmla="val 6007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직사각형 32"/>
          <p:cNvSpPr/>
          <p:nvPr/>
        </p:nvSpPr>
        <p:spPr>
          <a:xfrm>
            <a:off x="5041940" y="5145021"/>
            <a:ext cx="7938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촛대 </a:t>
            </a:r>
            <a:r>
              <a:rPr lang="en-US" altLang="ko-KR" sz="1600" b="1" kern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endParaRPr lang="ko-KR" altLang="en-US" sz="2000" b="1" dirty="0"/>
          </a:p>
        </p:txBody>
      </p:sp>
      <p:sp>
        <p:nvSpPr>
          <p:cNvPr id="34" name="직사각형 33"/>
          <p:cNvSpPr/>
          <p:nvPr/>
        </p:nvSpPr>
        <p:spPr>
          <a:xfrm>
            <a:off x="5041940" y="3868041"/>
            <a:ext cx="7938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불꽃 </a:t>
            </a:r>
            <a:r>
              <a:rPr lang="en-US" altLang="ko-KR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endParaRPr lang="ko-KR" altLang="en-US" sz="2000" b="1" dirty="0"/>
          </a:p>
        </p:txBody>
      </p:sp>
      <p:sp>
        <p:nvSpPr>
          <p:cNvPr id="35" name="직사각형 34"/>
          <p:cNvSpPr/>
          <p:nvPr/>
        </p:nvSpPr>
        <p:spPr>
          <a:xfrm>
            <a:off x="5609320" y="5145021"/>
            <a:ext cx="1816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상장을 받아서 </a:t>
            </a:r>
            <a:endParaRPr lang="en-US" altLang="ko-KR" sz="1600" b="1" kern="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정보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의견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생각</a:t>
            </a:r>
            <a:r>
              <a:rPr lang="en-US" altLang="ko-KR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000" b="1" dirty="0"/>
          </a:p>
        </p:txBody>
      </p:sp>
      <p:sp>
        <p:nvSpPr>
          <p:cNvPr id="36" name="직사각형 35"/>
          <p:cNvSpPr/>
          <p:nvPr/>
        </p:nvSpPr>
        <p:spPr>
          <a:xfrm>
            <a:off x="5526679" y="3864100"/>
            <a:ext cx="12795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기쁘다 </a:t>
            </a:r>
            <a:endParaRPr lang="en-US" altLang="ko-KR" sz="1600" b="1" kern="0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느낌</a:t>
            </a:r>
            <a:r>
              <a:rPr lang="en-US" altLang="ko-KR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6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감정</a:t>
            </a:r>
            <a:r>
              <a:rPr lang="en-US" altLang="ko-KR" sz="1600" b="1" kern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000" b="1" dirty="0"/>
          </a:p>
        </p:txBody>
      </p:sp>
      <p:grpSp>
        <p:nvGrpSpPr>
          <p:cNvPr id="25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32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37" name="이등변 삼각형 36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8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표현법이란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lang="ko-KR" altLang="en-US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39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 bwMode="auto">
          <a:xfrm>
            <a:off x="2114550" y="2348880"/>
            <a:ext cx="6129858" cy="410445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377732" y="3000723"/>
            <a:ext cx="5506636" cy="3380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많은 심리학자들과 신경학자들은 망처럼 연결된 수 많은 신경세포들을 통해 뇌 속의 사고 영역과 감정 영역이 서로 끊임없이 연락하고 영향을 주고 받는다는 것을 </a:t>
            </a:r>
            <a:r>
              <a:rPr lang="en-US" altLang="ko-KR" sz="1200" dirty="0" err="1" smtClean="0"/>
              <a:t>fMRI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기능적 자기 공명 영상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기법으로 추적해 증명했다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사고 영역과 감정 영역은 따로 작동하는 시스템이 아니며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뇌에서 일어나는 모든 과정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상태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각각의 학습과 행위는 인지와 정서가 서로 조건을 만들고 영향을 미친다</a:t>
            </a:r>
            <a:r>
              <a:rPr lang="en-US" altLang="ko-KR" sz="1200" dirty="0" smtClean="0"/>
              <a:t>. </a:t>
            </a:r>
            <a:endParaRPr lang="en-US" altLang="ko-KR" sz="1200" dirty="0"/>
          </a:p>
          <a:p>
            <a:pPr algn="just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감정은 사고과정에 영향을 미친다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주의를 집중하고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대상을 인지하며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어떤 주제를 생각하고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세상을 이해하며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의미를 부여하는 모든 활동이 사고 과정이며 이러한 과정에 감정이 관여한다</a:t>
            </a:r>
            <a:r>
              <a:rPr lang="en-US" altLang="ko-KR" sz="1200" dirty="0" smtClean="0"/>
              <a:t>. </a:t>
            </a:r>
          </a:p>
          <a:p>
            <a:pPr algn="just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/>
              <a:t>감정은 우리의 동기 과정에도 영향을 미치는데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동기는 행동을 일으키거나 가속하거나 제동을 걸도록 만든다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감정은 어느 정도로 강렬한 동기가 어떤 방향으로 일어날지에 대해 큰 영향을 미친다고 할 수 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감정은 말 그대로 행동을 일으키는 진정한 </a:t>
            </a:r>
            <a:r>
              <a:rPr lang="ko-KR" altLang="en-US" sz="1200" dirty="0" err="1" smtClean="0"/>
              <a:t>동기부여자이다</a:t>
            </a:r>
            <a:r>
              <a:rPr lang="en-US" altLang="ko-KR" sz="1200" dirty="0" smtClean="0"/>
              <a:t>. </a:t>
            </a:r>
          </a:p>
        </p:txBody>
      </p:sp>
      <p:grpSp>
        <p:nvGrpSpPr>
          <p:cNvPr id="1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14" name="이등변 삼각형 1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5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표현법의 중요성</a:t>
              </a:r>
            </a:p>
          </p:txBody>
        </p:sp>
        <p:sp>
          <p:nvSpPr>
            <p:cNvPr id="1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모서리가 둥근 직사각형 21"/>
          <p:cNvSpPr/>
          <p:nvPr/>
        </p:nvSpPr>
        <p:spPr bwMode="auto">
          <a:xfrm>
            <a:off x="2484438" y="2492936"/>
            <a:ext cx="3743746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사고</a:t>
            </a:r>
            <a:r>
              <a:rPr lang="en-US" altLang="ko-KR" sz="1400" b="1" dirty="0" smtClean="0">
                <a:solidFill>
                  <a:srgbClr val="008000"/>
                </a:solidFill>
                <a:latin typeface="+mn-ea"/>
              </a:rPr>
              <a:t>-</a:t>
            </a: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감정의 중요성에 대한 신경학적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4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어린아이들일수록 감정 표현이 자연스럽지만 나이가 들수록 감정 표현을 잘 하지 않게 됨</a:t>
            </a:r>
            <a:endParaRPr lang="en-US" altLang="ko-KR" sz="1600" dirty="0" smtClean="0"/>
          </a:p>
          <a:p>
            <a:pPr marL="263525" lvl="1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많은 경우에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불꽃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감정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은 표현하지 않고 </a:t>
            </a:r>
            <a:r>
              <a:rPr lang="ko-KR" altLang="en-US" sz="1600" dirty="0" smtClean="0">
                <a:latin typeface="+mn-ea"/>
              </a:rPr>
              <a:t>불꽃을 일으키게 만든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촛대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생각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만을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표현함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2589000" cy="395536"/>
            <a:chOff x="1619672" y="1832197"/>
            <a:chExt cx="258900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2765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감정 표현의 중요성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5" name="직사각형 24"/>
          <p:cNvSpPr/>
          <p:nvPr/>
        </p:nvSpPr>
        <p:spPr>
          <a:xfrm>
            <a:off x="2124075" y="4653136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머리와 가슴이 어우러진 표현</a:t>
            </a:r>
            <a:r>
              <a:rPr lang="ko-KR" altLang="en-US" sz="1600" dirty="0" smtClean="0">
                <a:latin typeface="+mn-ea"/>
              </a:rPr>
              <a:t>을 쓰는 세상을 만들어야 </a:t>
            </a:r>
            <a:r>
              <a:rPr lang="ko-KR" altLang="en-US" sz="1600" dirty="0" smtClean="0">
                <a:latin typeface="+mn-ea"/>
              </a:rPr>
              <a:t>함</a:t>
            </a:r>
            <a:endParaRPr lang="en-US" altLang="ko-KR" dirty="0" smtClean="0">
              <a:latin typeface="+mn-ea"/>
            </a:endParaRPr>
          </a:p>
        </p:txBody>
      </p:sp>
      <p:grpSp>
        <p:nvGrpSpPr>
          <p:cNvPr id="1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3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14" name="이등변 삼각형 1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5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표현법의 중요성</a:t>
              </a:r>
            </a:p>
          </p:txBody>
        </p:sp>
        <p:sp>
          <p:nvSpPr>
            <p:cNvPr id="16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초등학교 학생들이 일기 쓰듯이 이야기한다</a:t>
            </a:r>
            <a:r>
              <a:rPr lang="en-US" altLang="ko-KR" sz="1600" dirty="0" smtClean="0"/>
              <a:t>.</a:t>
            </a:r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5328592" cy="395536"/>
            <a:chOff x="1619672" y="1832197"/>
            <a:chExt cx="532859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01617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촛대와 불꽃을 모두 표현한다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5" name="직사각형 24"/>
          <p:cNvSpPr/>
          <p:nvPr/>
        </p:nvSpPr>
        <p:spPr>
          <a:xfrm>
            <a:off x="2124075" y="3284984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ko-KR" altLang="en-US" sz="1600" dirty="0" smtClean="0">
                <a:latin typeface="+mn-ea"/>
              </a:rPr>
              <a:t>친구에게 선물을 받았다</a:t>
            </a:r>
            <a:r>
              <a:rPr lang="en-US" altLang="ko-KR" sz="1600" dirty="0" smtClean="0">
                <a:latin typeface="+mn-ea"/>
              </a:rPr>
              <a:t>. 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124075" y="4005064"/>
            <a:ext cx="67197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ko-KR" altLang="en-US" sz="1600" dirty="0" smtClean="0">
                <a:latin typeface="+mn-ea"/>
              </a:rPr>
              <a:t>친구에게 선물을 받아서 무척 기뻤다</a:t>
            </a:r>
            <a:r>
              <a:rPr lang="en-US" altLang="ko-KR" sz="1600" dirty="0" smtClean="0">
                <a:latin typeface="+mn-ea"/>
              </a:rPr>
              <a:t>. 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5940152" y="4005064"/>
            <a:ext cx="1296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en-US" altLang="ko-KR" sz="1600" b="1" dirty="0" smtClean="0">
                <a:latin typeface="+mn-ea"/>
              </a:rPr>
              <a:t>( ○ )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5918886" y="3356992"/>
            <a:ext cx="1296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en-US" altLang="ko-KR" sz="1600" b="1" dirty="0" smtClean="0">
                <a:latin typeface="+mn-ea"/>
              </a:rPr>
              <a:t>( Ⅹ )</a:t>
            </a:r>
          </a:p>
        </p:txBody>
      </p:sp>
      <p:sp>
        <p:nvSpPr>
          <p:cNvPr id="28" name="모서리가 둥근 직사각형 27"/>
          <p:cNvSpPr/>
          <p:nvPr/>
        </p:nvSpPr>
        <p:spPr bwMode="auto">
          <a:xfrm>
            <a:off x="2484437" y="4941168"/>
            <a:ext cx="5759451" cy="1296120"/>
          </a:xfrm>
          <a:prstGeom prst="roundRect">
            <a:avLst>
              <a:gd name="adj" fmla="val 1706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indent="180975" eaLnBrk="0" latinLnBrk="0">
              <a:lnSpc>
                <a:spcPct val="150000"/>
              </a:lnSpc>
              <a:defRPr/>
            </a:pPr>
            <a:r>
              <a:rPr kumimoji="0" lang="en-US" altLang="ko-K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예</a:t>
            </a:r>
            <a:r>
              <a:rPr kumimoji="0" lang="en-US" altLang="ko-K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) </a:t>
            </a:r>
          </a:p>
          <a:p>
            <a:pPr lvl="0" indent="180975" eaLnBrk="0" latinLnBrk="0">
              <a:lnSpc>
                <a:spcPct val="150000"/>
              </a:lnSpc>
              <a:defRPr/>
            </a:pPr>
            <a:r>
              <a:rPr kumimoji="0" lang="ko-KR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맛있는 음식을 먹으니 </a:t>
            </a:r>
            <a:r>
              <a:rPr kumimoji="0" lang="ko-KR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기분이 좋다</a:t>
            </a:r>
            <a:r>
              <a:rPr kumimoji="0" lang="en-US" altLang="ko-K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lvl="0" indent="180975" eaLnBrk="0" latinLnBrk="0">
              <a:lnSpc>
                <a:spcPct val="150000"/>
              </a:lnSpc>
              <a:defRPr/>
            </a:pPr>
            <a:r>
              <a:rPr lang="ko-KR" altLang="en-US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영희가 내가 말하는 것을 열심히 듣지 않아서 </a:t>
            </a:r>
            <a:r>
              <a:rPr lang="ko-KR" altLang="en-US" sz="12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조금</a:t>
            </a:r>
            <a:r>
              <a:rPr lang="ko-KR" altLang="en-US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2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서운했다</a:t>
            </a:r>
            <a:r>
              <a:rPr lang="en-US" altLang="ko-KR" sz="12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lvl="0" indent="180975" eaLnBrk="0" latinLnBrk="0">
              <a:lnSpc>
                <a:spcPct val="150000"/>
              </a:lnSpc>
              <a:defRPr/>
            </a:pPr>
            <a:r>
              <a:rPr kumimoji="0" lang="ko-KR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기대했던 결과가 나와서 </a:t>
            </a:r>
            <a:r>
              <a:rPr kumimoji="0" lang="ko-KR" alt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날아갈 듯이 기뻤다</a:t>
            </a:r>
            <a:r>
              <a:rPr kumimoji="0" lang="en-US" altLang="ko-KR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. </a:t>
            </a:r>
          </a:p>
        </p:txBody>
      </p:sp>
      <p:grpSp>
        <p:nvGrpSpPr>
          <p:cNvPr id="21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4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6" name="이등변 삼각형 25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표현하기</a:t>
              </a:r>
            </a:p>
          </p:txBody>
        </p:sp>
        <p:sp>
          <p:nvSpPr>
            <p:cNvPr id="29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느낌을 놓치지 말고 강조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ko-KR" sz="1600" dirty="0" smtClean="0"/>
              <a:t>액센트를 불꽃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즉 </a:t>
            </a:r>
            <a:r>
              <a:rPr lang="ko-KR" altLang="ko-KR" sz="1600" dirty="0" smtClean="0"/>
              <a:t>느낌에</a:t>
            </a:r>
            <a:r>
              <a:rPr lang="ko-KR" altLang="en-US" sz="1600" dirty="0" smtClean="0"/>
              <a:t> 찍는</a:t>
            </a:r>
            <a:r>
              <a:rPr lang="ko-KR" altLang="ko-KR" sz="1600" dirty="0" smtClean="0"/>
              <a:t>다</a:t>
            </a:r>
            <a:r>
              <a:rPr lang="en-US" altLang="ko-KR" sz="1600" dirty="0" smtClean="0"/>
              <a:t>’</a:t>
            </a:r>
            <a:r>
              <a:rPr lang="ko-KR" altLang="ko-KR" sz="1600" dirty="0" smtClean="0"/>
              <a:t>라는 신념이 </a:t>
            </a:r>
            <a:r>
              <a:rPr lang="ko-KR" altLang="en-US" sz="1600" dirty="0" smtClean="0"/>
              <a:t>뚜</a:t>
            </a:r>
            <a:r>
              <a:rPr lang="ko-KR" altLang="ko-KR" sz="1600" dirty="0" smtClean="0"/>
              <a:t>렷해야 느낌을 놓치</a:t>
            </a:r>
            <a:r>
              <a:rPr lang="ko-KR" altLang="en-US" sz="1600" dirty="0" smtClean="0"/>
              <a:t>지 않게 </a:t>
            </a:r>
            <a:r>
              <a:rPr lang="ko-KR" altLang="en-US" sz="1600" dirty="0" smtClean="0"/>
              <a:t>됨</a:t>
            </a:r>
            <a:endParaRPr lang="en-US" altLang="ko-KR" sz="1600" dirty="0" smtClean="0"/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5328592" cy="395536"/>
            <a:chOff x="1619672" y="1832197"/>
            <a:chExt cx="532859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01617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불꽃에 방점을 찍는다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6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1" name="이등변 삼각형 2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표현하기</a:t>
              </a:r>
            </a:p>
          </p:txBody>
        </p:sp>
        <p:sp>
          <p:nvSpPr>
            <p:cNvPr id="2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ko-KR" sz="1600" dirty="0" smtClean="0">
                <a:solidFill>
                  <a:prstClr val="black"/>
                </a:solidFill>
              </a:rPr>
              <a:t>정보나 의견</a:t>
            </a:r>
            <a:r>
              <a:rPr lang="en-US" altLang="ko-KR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</a:rPr>
              <a:t>등에</a:t>
            </a:r>
            <a:r>
              <a:rPr lang="en-US" altLang="ko-KR" sz="1600" dirty="0" smtClean="0">
                <a:solidFill>
                  <a:prstClr val="black"/>
                </a:solidFill>
              </a:rPr>
              <a:t> </a:t>
            </a:r>
            <a:r>
              <a:rPr lang="ko-KR" altLang="ko-KR" sz="1600" dirty="0" smtClean="0">
                <a:solidFill>
                  <a:prstClr val="black"/>
                </a:solidFill>
              </a:rPr>
              <a:t>해당이 되는 것은 가능한 작게</a:t>
            </a:r>
            <a:r>
              <a:rPr lang="en-US" altLang="ko-KR" sz="1600" dirty="0" smtClean="0">
                <a:solidFill>
                  <a:prstClr val="black"/>
                </a:solidFill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</a:rPr>
              <a:t>하는 것이 좋음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촛대에 해당되는 부분은 명료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간단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적절하게 표현</a:t>
            </a:r>
            <a:endParaRPr lang="en-US" altLang="ko-KR" sz="1600" dirty="0" smtClean="0"/>
          </a:p>
        </p:txBody>
      </p:sp>
      <p:grpSp>
        <p:nvGrpSpPr>
          <p:cNvPr id="3" name="그룹 15"/>
          <p:cNvGrpSpPr/>
          <p:nvPr/>
        </p:nvGrpSpPr>
        <p:grpSpPr>
          <a:xfrm>
            <a:off x="1619672" y="1832197"/>
            <a:ext cx="5328592" cy="395536"/>
            <a:chOff x="1619672" y="1832197"/>
            <a:chExt cx="532859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01617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촛대는 가능한 한 작게 한다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16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18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통을 위한 표현법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1" name="이등변 삼각형 20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촛대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-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불꽃 표현하기</a:t>
              </a:r>
            </a:p>
          </p:txBody>
        </p:sp>
        <p:sp>
          <p:nvSpPr>
            <p:cNvPr id="23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소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</TotalTime>
  <Words>449</Words>
  <Application>Microsoft Office PowerPoint</Application>
  <PresentationFormat>화면 슬라이드 쇼(4:3)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259</cp:revision>
  <dcterms:created xsi:type="dcterms:W3CDTF">2013-07-26T07:32:19Z</dcterms:created>
  <dcterms:modified xsi:type="dcterms:W3CDTF">2014-01-28T04:43:22Z</dcterms:modified>
</cp:coreProperties>
</file>