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1"/>
  </p:notesMasterIdLst>
  <p:sldIdLst>
    <p:sldId id="312" r:id="rId3"/>
    <p:sldId id="258" r:id="rId4"/>
    <p:sldId id="306" r:id="rId5"/>
    <p:sldId id="307" r:id="rId6"/>
    <p:sldId id="308" r:id="rId7"/>
    <p:sldId id="311" r:id="rId8"/>
    <p:sldId id="309" r:id="rId9"/>
    <p:sldId id="310" r:id="rId10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>
        <p:scale>
          <a:sx n="90" d="100"/>
          <a:sy n="90" d="100"/>
        </p:scale>
        <p:origin x="-180" y="-2466"/>
      </p:cViewPr>
      <p:guideLst>
        <p:guide orient="horz" pos="1389"/>
        <p:guide orient="horz" pos="799"/>
        <p:guide orient="horz" pos="482"/>
        <p:guide orient="horz" pos="1797"/>
        <p:guide orient="horz" pos="3929"/>
        <p:guide orient="horz" pos="1071"/>
        <p:guide orient="horz" pos="2069"/>
        <p:guide pos="1020"/>
        <p:guide pos="793"/>
        <p:guide pos="1338"/>
        <p:guide pos="1565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260562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받기 </a:t>
            </a:r>
            <a:r>
              <a:rPr lang="en-US" altLang="ko-KR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박자</a:t>
            </a:r>
            <a:endParaRPr lang="en-US" altLang="ko-KR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527156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소통을 하려면 표현의 주고 받음의 있어야 한다</a:t>
            </a:r>
            <a:r>
              <a:rPr lang="en-US" altLang="ko-KR" sz="1600" dirty="0" smtClean="0"/>
              <a:t>.</a:t>
            </a:r>
            <a:r>
              <a:rPr lang="ko-KR" altLang="en-US" sz="1600" dirty="0" smtClean="0"/>
              <a:t> 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상대방의 표현을 받아주지 않으면 </a:t>
            </a:r>
            <a:r>
              <a:rPr lang="ko-KR" altLang="en-US" sz="1600" b="1" dirty="0" smtClean="0"/>
              <a:t>소통이 이루어지지 않음</a:t>
            </a:r>
            <a:endParaRPr lang="en-US" altLang="ko-KR" sz="1600" dirty="0" smtClean="0"/>
          </a:p>
        </p:txBody>
      </p:sp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통의 중요성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인간관계에서의 소통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2962499" cy="395536"/>
            <a:chOff x="1619672" y="1832197"/>
            <a:chExt cx="296249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65008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소통은 주기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받기 과정 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1835150" y="3789040"/>
            <a:ext cx="67197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상대방이 표현을 했을 때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</a:rPr>
              <a:t>어떻게 받아주는 것이 효과적인가</a:t>
            </a:r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en-US" altLang="ko-KR" sz="44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기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소통을 위한 받기 방법론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받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2374013" y="1844824"/>
            <a:ext cx="6268182" cy="936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경청했음을 상대방에게 알려 줌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아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상장 받고 기쁘셨군요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?’</a:t>
            </a:r>
          </a:p>
        </p:txBody>
      </p:sp>
      <p:sp useBgFill="1">
        <p:nvSpPr>
          <p:cNvPr id="14" name="타원 13"/>
          <p:cNvSpPr/>
          <p:nvPr/>
        </p:nvSpPr>
        <p:spPr>
          <a:xfrm>
            <a:off x="1691679" y="1700807"/>
            <a:ext cx="1008000" cy="1008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경청</a:t>
            </a:r>
          </a:p>
        </p:txBody>
      </p:sp>
      <p:sp>
        <p:nvSpPr>
          <p:cNvPr id="16" name="오각형 15"/>
          <p:cNvSpPr/>
          <p:nvPr/>
        </p:nvSpPr>
        <p:spPr>
          <a:xfrm flipH="1">
            <a:off x="2411760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8" name="타원 17"/>
          <p:cNvSpPr/>
          <p:nvPr/>
        </p:nvSpPr>
        <p:spPr>
          <a:xfrm>
            <a:off x="1691679" y="3428999"/>
            <a:ext cx="1008000" cy="1008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공감</a:t>
            </a:r>
          </a:p>
        </p:txBody>
      </p:sp>
      <p:sp useBgFill="1">
        <p:nvSpPr>
          <p:cNvPr id="22" name="타원 21"/>
          <p:cNvSpPr/>
          <p:nvPr/>
        </p:nvSpPr>
        <p:spPr>
          <a:xfrm>
            <a:off x="1691679" y="5157191"/>
            <a:ext cx="1008000" cy="1008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찬사격려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기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소통을 위한 받기 방법론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받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374013" y="1844824"/>
            <a:ext cx="6268182" cy="936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경청했음을 상대방에게 알려 줌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아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,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상장 받고 기쁘셨군요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?’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2374013" y="3573016"/>
            <a:ext cx="6268182" cy="936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상대의 감정을 이해해 줌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그 기쁜 마음이 공감이 됩니다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정말로 기쁘셨겠어요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.’</a:t>
            </a:r>
          </a:p>
        </p:txBody>
      </p:sp>
      <p:sp useBgFill="1">
        <p:nvSpPr>
          <p:cNvPr id="19" name="타원 18"/>
          <p:cNvSpPr/>
          <p:nvPr/>
        </p:nvSpPr>
        <p:spPr>
          <a:xfrm>
            <a:off x="1691679" y="1700807"/>
            <a:ext cx="1008000" cy="1008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경청</a:t>
            </a:r>
          </a:p>
        </p:txBody>
      </p:sp>
      <p:sp useBgFill="1">
        <p:nvSpPr>
          <p:cNvPr id="20" name="타원 19"/>
          <p:cNvSpPr/>
          <p:nvPr/>
        </p:nvSpPr>
        <p:spPr>
          <a:xfrm>
            <a:off x="1691679" y="3428999"/>
            <a:ext cx="1008000" cy="1008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공감</a:t>
            </a:r>
          </a:p>
        </p:txBody>
      </p:sp>
      <p:sp useBgFill="1">
        <p:nvSpPr>
          <p:cNvPr id="23" name="타원 22"/>
          <p:cNvSpPr/>
          <p:nvPr/>
        </p:nvSpPr>
        <p:spPr>
          <a:xfrm>
            <a:off x="1691679" y="5157191"/>
            <a:ext cx="1008000" cy="1008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찬사 격려</a:t>
            </a:r>
          </a:p>
        </p:txBody>
      </p:sp>
      <p:sp>
        <p:nvSpPr>
          <p:cNvPr id="25" name="오각형 24"/>
          <p:cNvSpPr/>
          <p:nvPr/>
        </p:nvSpPr>
        <p:spPr>
          <a:xfrm flipH="1">
            <a:off x="2411760" y="3429000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오각형 27"/>
          <p:cNvSpPr/>
          <p:nvPr/>
        </p:nvSpPr>
        <p:spPr>
          <a:xfrm flipH="1">
            <a:off x="2411760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기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소통을 위한 받기 방법론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받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4" name="직사각형 13"/>
          <p:cNvSpPr/>
          <p:nvPr/>
        </p:nvSpPr>
        <p:spPr>
          <a:xfrm>
            <a:off x="2374013" y="3573016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상대의 감정을 이해해 줌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그 기쁜 마음이 공감이 됩니다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정말로 기쁘셨겠어요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.’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2374013" y="5301208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상대의 감정에 상응하는 한 두 마디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축하합니다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거듭 거듭 그런 경사가 일어나세요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.’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7" name="타원 16"/>
          <p:cNvSpPr/>
          <p:nvPr/>
        </p:nvSpPr>
        <p:spPr>
          <a:xfrm>
            <a:off x="1691680" y="3429000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공감</a:t>
            </a:r>
          </a:p>
        </p:txBody>
      </p:sp>
      <p:sp useBgFill="1">
        <p:nvSpPr>
          <p:cNvPr id="18" name="타원 17"/>
          <p:cNvSpPr/>
          <p:nvPr/>
        </p:nvSpPr>
        <p:spPr>
          <a:xfrm>
            <a:off x="1691680" y="5157192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찬사격려</a:t>
            </a:r>
          </a:p>
        </p:txBody>
      </p:sp>
      <p:sp>
        <p:nvSpPr>
          <p:cNvPr id="22" name="타원 21"/>
          <p:cNvSpPr/>
          <p:nvPr/>
        </p:nvSpPr>
        <p:spPr>
          <a:xfrm>
            <a:off x="2987824" y="5229200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9" name="오각형 28"/>
          <p:cNvSpPr/>
          <p:nvPr/>
        </p:nvSpPr>
        <p:spPr>
          <a:xfrm flipH="1">
            <a:off x="2445213" y="5157192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2374013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경청했음을 상대방에게 알려 줌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아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,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상장 받고 기쁘셨군요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?’</a:t>
            </a:r>
          </a:p>
        </p:txBody>
      </p:sp>
      <p:sp useBgFill="1">
        <p:nvSpPr>
          <p:cNvPr id="31" name="타원 30"/>
          <p:cNvSpPr/>
          <p:nvPr/>
        </p:nvSpPr>
        <p:spPr>
          <a:xfrm>
            <a:off x="1691680" y="170080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경청</a:t>
            </a:r>
          </a:p>
        </p:txBody>
      </p:sp>
      <p:sp>
        <p:nvSpPr>
          <p:cNvPr id="32" name="오각형 31"/>
          <p:cNvSpPr/>
          <p:nvPr/>
        </p:nvSpPr>
        <p:spPr>
          <a:xfrm flipH="1">
            <a:off x="2445213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오각형 33"/>
          <p:cNvSpPr/>
          <p:nvPr/>
        </p:nvSpPr>
        <p:spPr>
          <a:xfrm flipH="1">
            <a:off x="2445213" y="3429000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기의 중요성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받기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박자를 통한 받기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받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9"/>
          <p:cNvGrpSpPr/>
          <p:nvPr/>
        </p:nvGrpSpPr>
        <p:grpSpPr>
          <a:xfrm>
            <a:off x="1619672" y="1832197"/>
            <a:ext cx="1712157" cy="395536"/>
            <a:chOff x="1619672" y="1832197"/>
            <a:chExt cx="1712157" cy="395536"/>
          </a:xfrm>
        </p:grpSpPr>
        <p:sp>
          <p:nvSpPr>
            <p:cNvPr id="23" name="직사각형 22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5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모서리가 둥근 직사각형 10"/>
          <p:cNvSpPr/>
          <p:nvPr/>
        </p:nvSpPr>
        <p:spPr bwMode="auto">
          <a:xfrm>
            <a:off x="2124075" y="2636912"/>
            <a:ext cx="6119813" cy="3600376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lvl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ko-KR" altLang="en-US" sz="12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555777" y="2780968"/>
            <a:ext cx="3096343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경청과 공감에 관한 심리학적 연구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267744" y="3230974"/>
            <a:ext cx="583230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 smtClean="0">
                <a:latin typeface="+mn-ea"/>
              </a:rPr>
              <a:t>적극적 경청</a:t>
            </a:r>
            <a:r>
              <a:rPr lang="en-US" altLang="ko-KR" sz="1200" dirty="0" smtClean="0">
                <a:latin typeface="+mn-ea"/>
              </a:rPr>
              <a:t>(</a:t>
            </a:r>
            <a:r>
              <a:rPr lang="en-US" altLang="ko-KR" sz="1200" dirty="0" smtClean="0"/>
              <a:t>Active listening)</a:t>
            </a:r>
            <a:r>
              <a:rPr lang="ko-KR" altLang="en-US" sz="1200" dirty="0" smtClean="0"/>
              <a:t>은 인본주의 접근법의 창시자인 심리학자 칼 로저스</a:t>
            </a:r>
            <a:r>
              <a:rPr lang="en-US" altLang="ko-KR" sz="1200" dirty="0" smtClean="0"/>
              <a:t>(Carl Rogers)</a:t>
            </a:r>
            <a:r>
              <a:rPr lang="ko-KR" altLang="en-US" sz="1200" dirty="0" smtClean="0"/>
              <a:t>의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연구에 기반을 둔 대화 기법이다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일반적으로 듣기는 수동적으로 정보를 받는 것이라고 생각할 수 있지만 </a:t>
            </a:r>
            <a:r>
              <a:rPr lang="en-US" altLang="ko-KR" sz="1200" dirty="0" smtClean="0"/>
              <a:t>‘</a:t>
            </a:r>
            <a:r>
              <a:rPr lang="ko-KR" altLang="en-US" sz="1200" dirty="0" smtClean="0"/>
              <a:t>적극적</a:t>
            </a:r>
            <a:r>
              <a:rPr lang="en-US" altLang="ko-KR" sz="1200" dirty="0" smtClean="0"/>
              <a:t>’</a:t>
            </a:r>
            <a:r>
              <a:rPr lang="ko-KR" altLang="en-US" sz="1200" dirty="0" smtClean="0"/>
              <a:t>이라는 단어가 의미하듯이 적극적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경청은 단순한 듣기가 아닌 무조건적이며 긍정적인 존중과 공감적 이해가 기반이 되어야 한다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적극적 경청을 위해서는 반복</a:t>
            </a:r>
            <a:r>
              <a:rPr lang="en-US" altLang="ko-KR" sz="1200" dirty="0" smtClean="0"/>
              <a:t>(repeating), </a:t>
            </a:r>
            <a:r>
              <a:rPr lang="ko-KR" altLang="en-US" sz="1200" dirty="0" smtClean="0"/>
              <a:t>환언</a:t>
            </a:r>
            <a:r>
              <a:rPr lang="en-US" altLang="ko-KR" sz="1200" dirty="0" smtClean="0"/>
              <a:t>(paraphrasing), </a:t>
            </a:r>
            <a:r>
              <a:rPr lang="ko-KR" altLang="en-US" sz="1200" dirty="0" smtClean="0"/>
              <a:t>반영</a:t>
            </a:r>
            <a:r>
              <a:rPr lang="en-US" altLang="ko-KR" sz="1200" dirty="0" smtClean="0"/>
              <a:t>(reflecting) </a:t>
            </a:r>
            <a:r>
              <a:rPr lang="ko-KR" altLang="en-US" sz="1200" dirty="0" smtClean="0"/>
              <a:t>등의 기술이 사용되는데 무엇보다도 중요한 것은 이야기의 내용에 대해서 비판을 하거나 섣부른 판단을 하지 않는 것이다</a:t>
            </a:r>
            <a:r>
              <a:rPr lang="en-US" altLang="ko-KR" sz="12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칼 </a:t>
            </a:r>
            <a:r>
              <a:rPr lang="ko-KR" altLang="en-US" sz="1200" dirty="0" err="1" smtClean="0"/>
              <a:t>로저스는</a:t>
            </a:r>
            <a:r>
              <a:rPr lang="ko-KR" altLang="en-US" sz="1200" dirty="0" smtClean="0"/>
              <a:t>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적극적 경청이 사람들을 변화시키는 중요한 방법</a:t>
            </a:r>
            <a:r>
              <a:rPr lang="ko-KR" altLang="en-US" sz="1200" dirty="0" smtClean="0"/>
              <a:t>이라고 주장하였다</a:t>
            </a:r>
            <a:r>
              <a:rPr lang="en-US" altLang="ko-KR" sz="1200" dirty="0" smtClean="0"/>
              <a:t>.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상대가 자신의 의견을 비판 없이 경청을 한다고 인식되면 자기 자신에 대해서 좀 더 솔직해지고 </a:t>
            </a:r>
            <a:r>
              <a:rPr lang="ko-KR" altLang="en-US" sz="1200" b="1" dirty="0" err="1" smtClean="0">
                <a:solidFill>
                  <a:schemeClr val="accent6">
                    <a:lumMod val="75000"/>
                  </a:schemeClr>
                </a:solidFill>
              </a:rPr>
              <a:t>자아존중감이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 증가된다</a:t>
            </a:r>
            <a:r>
              <a:rPr lang="en-US" altLang="ko-KR" sz="1200" dirty="0" smtClean="0"/>
              <a:t>.  </a:t>
            </a:r>
            <a:r>
              <a:rPr lang="ko-KR" altLang="en-US" sz="1200" dirty="0" smtClean="0"/>
              <a:t>    </a:t>
            </a:r>
            <a:endParaRPr lang="ko-KR" altLang="en-US" sz="12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기의 중요성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받기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박자를 통한 받기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받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2016225" y="2527156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상대방이 부정적인 이야기를 했을 경우에도 받기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박자를 활용하면 평화로운 소통이 가능함</a:t>
            </a:r>
            <a:endParaRPr lang="en-US" altLang="ko-KR" sz="1600" dirty="0" smtClean="0"/>
          </a:p>
        </p:txBody>
      </p:sp>
      <p:grpSp>
        <p:nvGrpSpPr>
          <p:cNvPr id="20" name="그룹 19"/>
          <p:cNvGrpSpPr/>
          <p:nvPr/>
        </p:nvGrpSpPr>
        <p:grpSpPr>
          <a:xfrm>
            <a:off x="1619672" y="1832197"/>
            <a:ext cx="3265468" cy="395536"/>
            <a:chOff x="1619672" y="1832197"/>
            <a:chExt cx="3265468" cy="395536"/>
          </a:xfrm>
        </p:grpSpPr>
        <p:sp>
          <p:nvSpPr>
            <p:cNvPr id="23" name="직사각형 22"/>
            <p:cNvSpPr/>
            <p:nvPr/>
          </p:nvSpPr>
          <p:spPr>
            <a:xfrm>
              <a:off x="1932087" y="1835532"/>
              <a:ext cx="29530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평화를 부르는 받기 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박자 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5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정한 소통을 위한 받기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 방법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진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9" name="모서리가 둥근 직사각형 18"/>
          <p:cNvSpPr/>
          <p:nvPr/>
        </p:nvSpPr>
        <p:spPr>
          <a:xfrm>
            <a:off x="2411760" y="1988840"/>
            <a:ext cx="5472608" cy="3456384"/>
          </a:xfrm>
          <a:prstGeom prst="roundRect">
            <a:avLst>
              <a:gd name="adj" fmla="val 15608"/>
            </a:avLst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7063" lvl="0" indent="-265113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+mj-ea"/>
              <a:buAutoNum type="circleNumDbPlain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상대방이 말한 것을 앵무새처럼 반복하여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경청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했음을 알려준다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 </a:t>
            </a:r>
          </a:p>
          <a:p>
            <a:pPr marL="627063" lvl="0" indent="-265113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+mj-ea"/>
              <a:buAutoNum type="circleNumDbPlain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상대방의 마음을 알아주고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공감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한다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 </a:t>
            </a:r>
          </a:p>
          <a:p>
            <a:pPr marL="627063" lvl="0" indent="-265113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+mj-ea"/>
              <a:buAutoNum type="circleNumDbPlain"/>
              <a:tabLst>
                <a:tab pos="4667250" algn="l"/>
              </a:tabLst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상응하는 적절한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찬사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격려</a:t>
            </a: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의 말을 붙여준다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2161</TotalTime>
  <Words>328</Words>
  <Application>Microsoft Office PowerPoint</Application>
  <PresentationFormat>화면 슬라이드 쇼(4:3)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0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256</cp:revision>
  <dcterms:created xsi:type="dcterms:W3CDTF">2013-07-26T07:32:19Z</dcterms:created>
  <dcterms:modified xsi:type="dcterms:W3CDTF">2014-02-09T08:13:34Z</dcterms:modified>
</cp:coreProperties>
</file>