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4"/>
  </p:notesMasterIdLst>
  <p:sldIdLst>
    <p:sldId id="323" r:id="rId3"/>
    <p:sldId id="258" r:id="rId4"/>
    <p:sldId id="311" r:id="rId5"/>
    <p:sldId id="322" r:id="rId6"/>
    <p:sldId id="317" r:id="rId7"/>
    <p:sldId id="312" r:id="rId8"/>
    <p:sldId id="313" r:id="rId9"/>
    <p:sldId id="318" r:id="rId10"/>
    <p:sldId id="319" r:id="rId11"/>
    <p:sldId id="320" r:id="rId12"/>
    <p:sldId id="321" r:id="rId13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00" autoAdjust="0"/>
    <p:restoredTop sz="99366" autoAdjust="0"/>
  </p:normalViewPr>
  <p:slideViewPr>
    <p:cSldViewPr>
      <p:cViewPr>
        <p:scale>
          <a:sx n="90" d="100"/>
          <a:sy n="90" d="100"/>
        </p:scale>
        <p:origin x="-1944" y="-588"/>
      </p:cViewPr>
      <p:guideLst>
        <p:guide orient="horz" pos="1389"/>
        <p:guide orient="horz" pos="799"/>
        <p:guide orient="horz" pos="482"/>
        <p:guide orient="horz" pos="1253"/>
        <p:guide orient="horz" pos="3929"/>
        <p:guide orient="horz" pos="1071"/>
        <p:guide orient="horz" pos="2069"/>
        <p:guide pos="1020"/>
        <p:guide pos="793"/>
        <p:guide pos="1338"/>
        <p:guide pos="1565"/>
        <p:guide pos="5511"/>
        <p:guide pos="5193"/>
        <p:guide pos="1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546668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2014-02-10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교재 삼기</a:t>
            </a:r>
            <a:endParaRPr lang="en-US" altLang="ko-KR" sz="8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867452"/>
            <a:ext cx="62276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피드백을 받는 사람은 변화할 결심을 하고 변화하려고 노력을 해야 함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피드백을 주는 사람은 변화를 기대하지 말고 변화가 없더라도 상관하지 않아야 함</a:t>
            </a:r>
            <a:endParaRPr lang="en-US" altLang="ko-KR" sz="1600" dirty="0" smtClean="0"/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재 삼기 </a:t>
              </a:r>
              <a:r>
                <a:rPr kumimoji="1" lang="ko-KR" altLang="en-US" sz="3600" b="1" kern="0" dirty="0" err="1" smtClean="0">
                  <a:latin typeface="+mn-ea"/>
                </a:rPr>
                <a:t>실천법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효과적인 교재 삼기 방법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768752" cy="395536"/>
            <a:chOff x="1619672" y="1832197"/>
            <a:chExt cx="676875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645633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받는 자는 변화를 꾀하되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주는 자는 변화를 기대하지 않는다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867452"/>
            <a:ext cx="622766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/>
              <a:t>I-message*</a:t>
            </a:r>
            <a:r>
              <a:rPr lang="ko-KR" altLang="en-US" sz="1600" dirty="0" smtClean="0"/>
              <a:t>로 느낌을 나눈다</a:t>
            </a:r>
            <a:endParaRPr lang="en-US" altLang="ko-KR" sz="1600" dirty="0" smtClean="0"/>
          </a:p>
          <a:p>
            <a:pPr marL="627063" lvl="1" indent="-169863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 smtClean="0"/>
              <a:t>- ‘</a:t>
            </a:r>
            <a:r>
              <a:rPr lang="ko-KR" altLang="en-US" sz="1400" dirty="0" smtClean="0"/>
              <a:t>당신의 </a:t>
            </a:r>
            <a:r>
              <a:rPr lang="en-US" altLang="ko-KR" sz="1400" dirty="0" smtClean="0"/>
              <a:t>OO</a:t>
            </a:r>
            <a:r>
              <a:rPr lang="ko-KR" altLang="en-US" sz="1400" dirty="0" smtClean="0"/>
              <a:t>한 점이 나쁘다</a:t>
            </a:r>
            <a:r>
              <a:rPr lang="en-US" altLang="ko-KR" sz="1400" dirty="0" smtClean="0"/>
              <a:t>’</a:t>
            </a:r>
            <a:r>
              <a:rPr lang="ko-KR" altLang="en-US" sz="1400" dirty="0" smtClean="0"/>
              <a:t>가 아니라 </a:t>
            </a:r>
            <a:r>
              <a:rPr lang="en-US" altLang="ko-KR" sz="1400" dirty="0" smtClean="0"/>
              <a:t>‘</a:t>
            </a:r>
            <a:r>
              <a:rPr lang="ko-KR" altLang="en-US" sz="1400" dirty="0" smtClean="0"/>
              <a:t>당신의 </a:t>
            </a:r>
            <a:r>
              <a:rPr lang="en-US" altLang="ko-KR" sz="1400" dirty="0" smtClean="0"/>
              <a:t>OO</a:t>
            </a:r>
            <a:r>
              <a:rPr lang="ko-KR" altLang="en-US" sz="1400" dirty="0" smtClean="0"/>
              <a:t>한 모습을 보고 내가 안 좋은 느낌이 일어나서 내 느낌을 공유합니다</a:t>
            </a:r>
            <a:r>
              <a:rPr lang="en-US" altLang="ko-KR" sz="1400" dirty="0" smtClean="0"/>
              <a:t>’</a:t>
            </a:r>
            <a:r>
              <a:rPr lang="ko-KR" altLang="en-US" sz="1400" dirty="0" smtClean="0"/>
              <a:t> 는 방식으로 전달함</a:t>
            </a:r>
            <a:endParaRPr lang="en-US" altLang="ko-KR" sz="14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재 삼기 </a:t>
              </a:r>
              <a:r>
                <a:rPr kumimoji="1" lang="ko-KR" altLang="en-US" sz="3600" b="1" kern="0" dirty="0" err="1" smtClean="0">
                  <a:latin typeface="+mn-ea"/>
                </a:rPr>
                <a:t>실천법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효과적인 교재 삼기 방법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768752" cy="395536"/>
            <a:chOff x="1619672" y="1832197"/>
            <a:chExt cx="676875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645633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내 느낌에 초점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을 맞추어 나눈다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모서리가 둥근 직사각형 10"/>
          <p:cNvSpPr/>
          <p:nvPr/>
        </p:nvSpPr>
        <p:spPr bwMode="auto">
          <a:xfrm>
            <a:off x="2114550" y="4653136"/>
            <a:ext cx="6273874" cy="2016224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1475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400" b="1" dirty="0" smtClean="0">
                <a:solidFill>
                  <a:srgbClr val="008000"/>
                </a:solidFill>
                <a:latin typeface="+mn-ea"/>
              </a:rPr>
              <a:t>I-Message : </a:t>
            </a:r>
          </a:p>
          <a:p>
            <a:pPr marL="180975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I-message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를 이용한 대화 방법은 느낌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생각 등을 표현할 때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“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나는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”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으로 시작하여 이야기하는 것입니다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이러한 방법은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“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너는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”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으로 시작하여 상대방에게 초점을 맞추는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You-message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와 대조됩니다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I-message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방식은 상대방을 방어적으로 만들지 않으면서 자신의 생각과 느낌을 효과적으로 전달할 수 있는 방법입니다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endParaRPr lang="ko-KR" altLang="en-US" sz="12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564904"/>
            <a:ext cx="62276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일어났던 사건 속에서 우리가 했던 생각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행동 등을 돌아보는 것 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내가 살아온 삶의 흔적을 분석하고 교정하려고 노력하는 것  </a:t>
            </a:r>
            <a:endParaRPr lang="en-US" altLang="ko-KR" sz="1600" dirty="0" smtClean="0"/>
          </a:p>
        </p:txBody>
      </p:sp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재 삼기란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교재 삼기란 무엇인가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1619672" y="1832197"/>
            <a:ext cx="3824915" cy="395536"/>
            <a:chOff x="1619672" y="1832197"/>
            <a:chExt cx="382491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51250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</a:rPr>
                <a:t>미래를 위해 과거를 돌아보는 것</a:t>
              </a:r>
              <a:endParaRPr kumimoji="1" lang="en-US" altLang="ko-KR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3" name="모서리가 둥근 직사각형 12"/>
          <p:cNvSpPr/>
          <p:nvPr/>
        </p:nvSpPr>
        <p:spPr bwMode="auto">
          <a:xfrm>
            <a:off x="2114549" y="4077072"/>
            <a:ext cx="6634163" cy="2160241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1475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err="1" smtClean="0">
                <a:solidFill>
                  <a:schemeClr val="tx1"/>
                </a:solidFill>
                <a:latin typeface="+mn-ea"/>
              </a:rPr>
              <a:t>일일삼성</a:t>
            </a:r>
            <a:r>
              <a:rPr lang="en-US" altLang="ko-KR" sz="1600" b="1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600" b="1" dirty="0" err="1" smtClean="0">
                <a:solidFill>
                  <a:schemeClr val="tx1"/>
                </a:solidFill>
                <a:latin typeface="+mn-ea"/>
              </a:rPr>
              <a:t>一日三省</a:t>
            </a:r>
            <a:r>
              <a:rPr lang="en-US" altLang="ko-KR" sz="1600" b="1" dirty="0" smtClean="0">
                <a:solidFill>
                  <a:schemeClr val="tx1"/>
                </a:solidFill>
                <a:latin typeface="+mn-ea"/>
              </a:rPr>
              <a:t>)</a:t>
            </a:r>
          </a:p>
          <a:p>
            <a:pPr marL="180975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일일 삼성이란 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‘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하루에 세 번씩 자신의 행동을 반성한다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.’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라는 의미입니다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공자의 제자인 증자는 매일 세 가지 것에 대해서 반성을 했다고 합니다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  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사람들에게 충성스러웠는가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벗들과의 사귐에 신의를 지켰는가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스승의     가르침을 잘 익혔는가 돌아보았다고 합니다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  <a:endParaRPr lang="ko-KR" altLang="en-US" sz="14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852936"/>
            <a:ext cx="62276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잘못 길들여진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습관</a:t>
            </a:r>
            <a:r>
              <a:rPr lang="ko-KR" altLang="en-US" sz="1600" dirty="0" smtClean="0"/>
              <a:t>을 고치지 않고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습관</a:t>
            </a:r>
            <a:r>
              <a:rPr lang="ko-KR" altLang="en-US" sz="1600" dirty="0" smtClean="0"/>
              <a:t>대로 미래를 살게 됨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개인의 경우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공동체의 경우 </a:t>
            </a:r>
            <a:endParaRPr lang="en-US" altLang="ko-KR" sz="1600" dirty="0" smtClean="0"/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재 삼기란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왜 교재 삼기가 중요한가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445004" cy="395536"/>
            <a:chOff x="1619672" y="1832197"/>
            <a:chExt cx="344500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13258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교재 삼기를 </a:t>
              </a:r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하지 않는다면  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3" name="직사각형 12"/>
          <p:cNvSpPr/>
          <p:nvPr/>
        </p:nvSpPr>
        <p:spPr>
          <a:xfrm>
            <a:off x="1979712" y="4098558"/>
            <a:ext cx="67197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잘못된 행동이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습관</a:t>
            </a:r>
            <a:r>
              <a:rPr lang="ko-KR" altLang="en-US" sz="1600" dirty="0" smtClean="0"/>
              <a:t>이 되고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습관</a:t>
            </a:r>
            <a:r>
              <a:rPr lang="ko-KR" altLang="en-US" sz="1600" dirty="0" smtClean="0"/>
              <a:t>은 성격이 됨</a:t>
            </a:r>
            <a:r>
              <a:rPr lang="en-US" altLang="ko-KR" sz="1600" dirty="0" smtClean="0"/>
              <a:t>  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1979712" y="5229200"/>
            <a:ext cx="67197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공동체가 성숙하지 못하고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정체</a:t>
            </a:r>
            <a:r>
              <a:rPr lang="ko-KR" altLang="en-US" sz="1600" dirty="0" smtClean="0"/>
              <a:t>됨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재 삼기란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왜 교재 삼기가 중요한가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712157" cy="395536"/>
            <a:chOff x="1619672" y="1832197"/>
            <a:chExt cx="171215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3997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2" name="모서리가 둥근 직사각형 21"/>
          <p:cNvSpPr/>
          <p:nvPr/>
        </p:nvSpPr>
        <p:spPr bwMode="auto">
          <a:xfrm>
            <a:off x="2114550" y="2420888"/>
            <a:ext cx="6129858" cy="4176464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미국의 심리학자 </a:t>
            </a:r>
            <a:r>
              <a:rPr lang="ko-KR" altLang="en-US" sz="1200" dirty="0" err="1">
                <a:solidFill>
                  <a:schemeClr val="tx1"/>
                </a:solidFill>
                <a:latin typeface="+mn-ea"/>
              </a:rPr>
              <a:t>윌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리엄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제임스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(William James)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는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“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우리 삶이 일정한 형태를 띠는 한 우리 삶은 습관 덩어리일 뿐이다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”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라고 말했다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우리가 매일 반복하는 선택들이 신중하게 생각하고 내린 결정의 결과물로 여겨지겠지만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실제로는 그렇지 않다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대부분의 선택이 습관이다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하나하나의 습관이 그 자체로는 큰 의미가 없을 수 있지만 그것들이 모여서 결국에는 건강과 생산성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경제적 안정과 행복에 엄청난 영향을 미치게 된다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듀크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대학교 연구진의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2006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년 발표한 논문에 따르면 우리가 매일 행동하는 행동의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40%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가 의사결정의 결과가 아니라 습관 때문이었다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371475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이러한 습관은 우리 뇌가 가지는 특성과 관계가 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우리 뇌는 항상성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恒常性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을 좋아한다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심리학자인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월터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브래드포드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캐넌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(Walter Bradford Cannon)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에 따르면 항상성이란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‘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내부 환경을 조절해서 안정적이고 변함없는 상태를 유지하려는 속성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’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우리의 뇌는 안정성과 일관성을 원한다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 </a:t>
            </a:r>
          </a:p>
        </p:txBody>
      </p:sp>
      <p:sp>
        <p:nvSpPr>
          <p:cNvPr id="11" name="모서리가 둥근 직사각형 10"/>
          <p:cNvSpPr/>
          <p:nvPr/>
        </p:nvSpPr>
        <p:spPr bwMode="auto">
          <a:xfrm>
            <a:off x="2484438" y="2564944"/>
            <a:ext cx="3167682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습관에 관한 심리학적 연구</a:t>
            </a:r>
            <a:endParaRPr lang="en-US" altLang="ko-KR" sz="1400" b="1" dirty="0" smtClean="0">
              <a:solidFill>
                <a:srgbClr val="008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981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재 삼기란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왜 교재 삼기가 중요한가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439920" cy="395536"/>
            <a:chOff x="1619672" y="1832197"/>
            <a:chExt cx="243992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12750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교재 삼기를 </a:t>
              </a:r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하면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  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2100683" y="5373216"/>
            <a:ext cx="67197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</a:pPr>
            <a:r>
              <a:rPr lang="ko-KR" altLang="en-US" sz="1600" dirty="0" smtClean="0"/>
              <a:t>교재 삼기를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공동체의 문화로 정착</a:t>
            </a:r>
            <a:r>
              <a:rPr lang="ko-KR" altLang="en-US" sz="1600" dirty="0" smtClean="0"/>
              <a:t>시키는 것도 권장할 만함 </a:t>
            </a:r>
            <a:endParaRPr lang="en-US" altLang="ko-KR" sz="44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016225" y="2852936"/>
            <a:ext cx="62276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개인의 경우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공동체의 경우 </a:t>
            </a:r>
            <a:endParaRPr lang="en-US" altLang="ko-KR" sz="1600" dirty="0" smtClean="0"/>
          </a:p>
        </p:txBody>
      </p:sp>
      <p:sp>
        <p:nvSpPr>
          <p:cNvPr id="14" name="직사각형 13"/>
          <p:cNvSpPr/>
          <p:nvPr/>
        </p:nvSpPr>
        <p:spPr>
          <a:xfrm>
            <a:off x="1979712" y="3356992"/>
            <a:ext cx="67197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성숙한 인품</a:t>
            </a:r>
            <a:r>
              <a:rPr lang="ko-KR" altLang="en-US" sz="1600" dirty="0" smtClean="0"/>
              <a:t>을 될 수 있음</a:t>
            </a:r>
            <a:r>
              <a:rPr lang="en-US" altLang="ko-KR" sz="1600" dirty="0" smtClean="0"/>
              <a:t> 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1979712" y="4437112"/>
            <a:ext cx="67197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성숙한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이상 공동체</a:t>
            </a:r>
            <a:r>
              <a:rPr lang="ko-KR" altLang="en-US" sz="1600" dirty="0" smtClean="0"/>
              <a:t>가 되며 </a:t>
            </a:r>
            <a:r>
              <a:rPr lang="ko-KR" altLang="en-US" sz="1600" dirty="0" err="1" smtClean="0"/>
              <a:t>교재삼기를</a:t>
            </a:r>
            <a:r>
              <a:rPr lang="ko-KR" altLang="en-US" sz="1600" dirty="0" smtClean="0"/>
              <a:t> 잘 하는지가 공동체 성패를 좌우함</a:t>
            </a:r>
            <a:r>
              <a:rPr lang="en-US" altLang="ko-KR" sz="1600" dirty="0" smtClean="0"/>
              <a:t> </a:t>
            </a:r>
          </a:p>
        </p:txBody>
      </p:sp>
      <p:sp>
        <p:nvSpPr>
          <p:cNvPr id="16" name="아래쪽 화살표 15"/>
          <p:cNvSpPr/>
          <p:nvPr/>
        </p:nvSpPr>
        <p:spPr>
          <a:xfrm rot="16200000">
            <a:off x="2029221" y="5373216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867452"/>
            <a:ext cx="67324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자신이 가지고 있는 잘못된 생각과 습관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행동 등을 깊게 자각하는 일이 우선되어야 함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 자신이 가진 잘못된 습관의 해악을 깊이 깨달을수록 교재 삼기가 효과적일 수 있음</a:t>
            </a:r>
            <a:endParaRPr lang="en-US" altLang="ko-KR" sz="1600" dirty="0" smtClean="0"/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재 삼기 </a:t>
              </a:r>
              <a:r>
                <a:rPr kumimoji="1" lang="ko-KR" altLang="en-US" sz="3600" b="1" kern="0" dirty="0" err="1" smtClean="0">
                  <a:latin typeface="+mn-ea"/>
                </a:rPr>
                <a:t>실천법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어떻게 시작할 것인가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804076" cy="395536"/>
            <a:chOff x="1619672" y="1832197"/>
            <a:chExt cx="380407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49166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잘못된 습관의 해악을 </a:t>
              </a:r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자각한다</a:t>
              </a:r>
              <a:r>
                <a:rPr kumimoji="1" lang="en-US" altLang="ko-KR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867452"/>
            <a:ext cx="62276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스스로 교재 삼기를 하고자 하는 마음이 없는데 타인이 자신에 대한 교재 삼기를 하게 된다면 원치 않는 충고로 받아들여질 수 있음</a:t>
            </a:r>
            <a:r>
              <a:rPr lang="en-US" altLang="ko-KR" sz="1600" dirty="0" smtClean="0"/>
              <a:t> </a:t>
            </a: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재 삼기 </a:t>
              </a:r>
              <a:r>
                <a:rPr kumimoji="1" lang="ko-KR" altLang="en-US" sz="3600" b="1" kern="0" dirty="0" err="1" smtClean="0">
                  <a:latin typeface="+mn-ea"/>
                </a:rPr>
                <a:t>실천법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효과적인 교재 삼기 방법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336704" cy="395536"/>
            <a:chOff x="1619672" y="1832197"/>
            <a:chExt cx="633670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602429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err="1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자자청</a:t>
              </a:r>
              <a:r>
                <a:rPr kumimoji="1" lang="en-US" altLang="ko-KR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(</a:t>
              </a:r>
              <a:r>
                <a:rPr kumimoji="1" lang="ko-KR" altLang="en-US" b="1" kern="0" dirty="0" err="1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自自請</a:t>
              </a:r>
              <a:r>
                <a:rPr kumimoji="1" lang="en-US" altLang="ko-KR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)*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을 한다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직사각형 10"/>
          <p:cNvSpPr/>
          <p:nvPr/>
        </p:nvSpPr>
        <p:spPr>
          <a:xfrm>
            <a:off x="1835150" y="4293096"/>
            <a:ext cx="67197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잘못된 습관의 해악을 자각</a:t>
            </a:r>
            <a:r>
              <a:rPr lang="ko-KR" altLang="en-US" sz="1600" dirty="0" smtClean="0"/>
              <a:t>하고 </a:t>
            </a:r>
            <a:r>
              <a:rPr lang="ko-KR" altLang="en-US" sz="1600" dirty="0" err="1" smtClean="0"/>
              <a:t>자자청을</a:t>
            </a:r>
            <a:r>
              <a:rPr lang="ko-KR" altLang="en-US" sz="1600" dirty="0" smtClean="0"/>
              <a:t> 하였을 때 비로소 교재 삼기를 하여야 함</a:t>
            </a:r>
            <a:endParaRPr lang="en-US" altLang="ko-KR" sz="44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3" name="모서리가 둥근 직사각형 12"/>
          <p:cNvSpPr/>
          <p:nvPr/>
        </p:nvSpPr>
        <p:spPr bwMode="auto">
          <a:xfrm>
            <a:off x="2124074" y="5949280"/>
            <a:ext cx="6336357" cy="576064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371475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자자청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自自請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 :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스스로 마음을 일으켜서 자신에 대한 교재 삼기를 청함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867452"/>
            <a:ext cx="62276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교재 삼기를 하는 중에는 지적된 부분이 전부인 것처럼 치열해질 수 있음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지적된 부분은 그 사람이 가진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인품의 많은 부분 중 극히 일부에 불과</a:t>
            </a:r>
            <a:r>
              <a:rPr lang="ko-KR" altLang="en-US" sz="1600" dirty="0" smtClean="0"/>
              <a:t>하다는 것을 인식해야 함</a:t>
            </a:r>
            <a:r>
              <a:rPr lang="en-US" altLang="ko-KR" sz="1600" dirty="0" smtClean="0"/>
              <a:t> </a:t>
            </a: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재 삼기 </a:t>
              </a:r>
              <a:r>
                <a:rPr kumimoji="1" lang="ko-KR" altLang="en-US" sz="3600" b="1" kern="0" dirty="0" err="1" smtClean="0">
                  <a:latin typeface="+mn-ea"/>
                </a:rPr>
                <a:t>실천법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효과적인 교재 삼기 방법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336704" cy="395536"/>
            <a:chOff x="1619672" y="1832197"/>
            <a:chExt cx="633670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602429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주는 자나 받는 자나 </a:t>
              </a:r>
              <a:r>
                <a:rPr kumimoji="1" lang="ko-KR" altLang="en-US" b="1" kern="0" dirty="0" err="1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억분일공</a:t>
              </a:r>
              <a:r>
                <a:rPr kumimoji="1" lang="en-US" altLang="ko-KR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(</a:t>
              </a:r>
              <a:r>
                <a:rPr kumimoji="1" lang="ko-KR" altLang="en-US" b="1" kern="0" dirty="0" err="1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億分一空</a:t>
              </a:r>
              <a:r>
                <a:rPr kumimoji="1" lang="en-US" altLang="ko-KR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)</a:t>
              </a:r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*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에 깨어있는다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3" name="모서리가 둥근 직사각형 12"/>
          <p:cNvSpPr/>
          <p:nvPr/>
        </p:nvSpPr>
        <p:spPr bwMode="auto">
          <a:xfrm>
            <a:off x="2124074" y="5949280"/>
            <a:ext cx="6336357" cy="576064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371475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억분일공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億分一空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 :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지금 이것은 내 전체 모습에 비하면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억분의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일도 안 된다는 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867452"/>
            <a:ext cx="6227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피드백을 하는 자는 마음 속에 자비심이 있어야 함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자비심을 가지고 웃는 얼굴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부드러운 말로 이야기를 하여야 함</a:t>
            </a:r>
            <a:endParaRPr lang="en-US" altLang="ko-KR" sz="1600" dirty="0" smtClean="0"/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재 삼기 </a:t>
              </a:r>
              <a:r>
                <a:rPr kumimoji="1" lang="ko-KR" altLang="en-US" sz="3600" b="1" kern="0" dirty="0" err="1" smtClean="0">
                  <a:latin typeface="+mn-ea"/>
                </a:rPr>
                <a:t>실천법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효과적인 교재 삼기 방법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336704" cy="395536"/>
            <a:chOff x="1619672" y="1832197"/>
            <a:chExt cx="633670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602429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자비심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과 </a:t>
              </a:r>
              <a:r>
                <a:rPr kumimoji="1" lang="ko-KR" altLang="en-US" b="1" kern="0" dirty="0" err="1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화안애어</a:t>
              </a:r>
              <a:r>
                <a:rPr kumimoji="1" lang="en-US" altLang="ko-KR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(</a:t>
              </a:r>
              <a:r>
                <a:rPr kumimoji="1" lang="ko-KR" altLang="en-US" b="1" kern="0" dirty="0" err="1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和顔愛語</a:t>
              </a:r>
              <a:r>
                <a:rPr kumimoji="1" lang="en-US" altLang="ko-KR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)*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를 견지한다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3" name="모서리가 둥근 직사각형 12"/>
          <p:cNvSpPr/>
          <p:nvPr/>
        </p:nvSpPr>
        <p:spPr bwMode="auto">
          <a:xfrm>
            <a:off x="2124074" y="5949280"/>
            <a:ext cx="6336357" cy="576064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371475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화안애어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和顔愛語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 :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미소를 머금은 환한 얼굴과 사랑이 담긴 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2720</TotalTime>
  <Words>651</Words>
  <Application>Microsoft Office PowerPoint</Application>
  <PresentationFormat>화면 슬라이드 쇼(4:3)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11</vt:i4>
      </vt:variant>
    </vt:vector>
  </HeadingPairs>
  <TitlesOfParts>
    <vt:vector size="13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275</cp:revision>
  <dcterms:created xsi:type="dcterms:W3CDTF">2013-07-26T07:32:19Z</dcterms:created>
  <dcterms:modified xsi:type="dcterms:W3CDTF">2014-02-10T06:18:40Z</dcterms:modified>
</cp:coreProperties>
</file>