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75" d="100"/>
          <a:sy n="75" d="100"/>
        </p:scale>
        <p:origin x="-600" y="-2778"/>
      </p:cViewPr>
      <p:guideLst>
        <p:guide orient="horz" pos="28"/>
        <p:guide orient="horz" pos="799"/>
        <p:guide orient="horz" pos="482"/>
        <p:guide orient="horz" pos="1888"/>
        <p:guide orient="horz" pos="3929"/>
        <p:guide orient="horz" pos="1071"/>
        <p:guide orient="horz" pos="2069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06368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사과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관용</a:t>
            </a:r>
            <a:endParaRPr lang="en-US" altLang="ko-KR" sz="8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관용이 가져오는 긍정적 효과 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3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과와 관용의 실천</a:t>
              </a:r>
            </a:p>
          </p:txBody>
        </p:sp>
        <p:sp>
          <p:nvSpPr>
            <p:cNvPr id="16" name="이등변 삼각형 1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사과와 관용의 효과 </a:t>
              </a:r>
            </a:p>
          </p:txBody>
        </p:sp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2016224" y="2852936"/>
            <a:ext cx="6227664" cy="278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나의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인품이 향상</a:t>
            </a:r>
            <a:r>
              <a:rPr lang="ko-KR" altLang="en-US" sz="1600" dirty="0" smtClean="0"/>
              <a:t>됨</a:t>
            </a:r>
            <a:r>
              <a:rPr lang="ko-KR" altLang="en-US" sz="1600" dirty="0" smtClean="0"/>
              <a:t>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복수할 자리에 관용하는 것은 최고 수준의 덕성</a:t>
            </a: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향상된 인품을 보면서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행복</a:t>
            </a:r>
            <a:r>
              <a:rPr lang="ko-KR" altLang="en-US" sz="1600" dirty="0" smtClean="0"/>
              <a:t>해짐</a:t>
            </a:r>
            <a:endParaRPr lang="en-US" altLang="ko-KR" sz="1600" dirty="0" smtClean="0"/>
          </a:p>
          <a:p>
            <a:pPr marL="533400" lvl="1" indent="-17780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당하는 아픔은 사라지고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나의 인품이 향상된 것을 보면서 스스로 </a:t>
            </a:r>
            <a:r>
              <a:rPr lang="ko-KR" altLang="en-US" sz="1400" dirty="0" smtClean="0"/>
              <a:t>행복해짐</a:t>
            </a:r>
            <a:endParaRPr lang="en-US" altLang="ko-KR" sz="1400" dirty="0" smtClean="0"/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endParaRPr lang="ko-KR" altLang="en-US" sz="14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다른 사람들에게 관용의 덕이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전파</a:t>
            </a:r>
            <a:r>
              <a:rPr lang="ko-KR" altLang="en-US" sz="1600" dirty="0" smtClean="0"/>
              <a:t>됨</a:t>
            </a:r>
            <a:endParaRPr lang="en-US" altLang="ko-KR" sz="1600" dirty="0" smtClean="0"/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관용을 받는 사람은 감동을 받고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제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의 관용을 베풀게 </a:t>
            </a:r>
            <a:r>
              <a:rPr lang="ko-KR" altLang="en-US" sz="1400" dirty="0" smtClean="0"/>
              <a:t>됨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3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과와 관용의 실천</a:t>
              </a:r>
            </a:p>
          </p:txBody>
        </p:sp>
        <p:sp>
          <p:nvSpPr>
            <p:cNvPr id="16" name="이등변 삼각형 1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사과와 관용의 효과 </a:t>
              </a:r>
            </a:p>
          </p:txBody>
        </p:sp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2114550" y="2348880"/>
            <a:ext cx="6345882" cy="410445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예전 사람들에겐 화를 표현하지 못하고 참아서 걸리는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화병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문제였다면 현대인들에겐 화를 참지 못하고 폭발하는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분노 조절 장애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가 더 큰 문제이다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자기 표현이 강조되고 있지만 역으로 과잉보호와 과도한 스트레스로 자기 통제력은 약해지다 보니 분노 조절을 못하는 경우가 많아지는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한 조사에 따르면 성인기에 분노 점수가 높은 사람들은 낮은 사람에 비해 관상동맥질환에 걸릴 확률이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5~6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배 가량 높고 사망률도 훨씬 높다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177800" lvl="0" indent="31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디즈니의 미래 건강 센터 위원회를 이끌었던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딕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티비츠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(Dick </a:t>
            </a:r>
            <a:r>
              <a:rPr lang="en-US" altLang="ko-KR" sz="1200" dirty="0" err="1" smtClean="0">
                <a:solidFill>
                  <a:schemeClr val="tx1"/>
                </a:solidFill>
                <a:latin typeface="+mn-ea"/>
              </a:rPr>
              <a:t>Tibbits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박사는 연구를 통하여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혈압이 높고 분노를 크게 느끼는 사람들에게 관용이 효과적인 치료법이 될 수 있다는 것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을 입증하였다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관용을 배우고 실천한 사람들의 분노와 혈압 수치가 눈에 띄게 낮아진 것이다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또한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듀크대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의대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레드포드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윌리엄스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(Redford Williams)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박사도 분노가 심장 질환과 관련 있다는 것을 입증했다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이들 연구는 분노와 적대감을 줄임으로써 고혈압을 낮출 수 있다는 것을 증명해 주고 있다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 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555776" y="2492896"/>
            <a:ext cx="3960440" cy="36004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분노 조절과 관용의 효과에 대한 의학적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914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류사덕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交流四德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2016225" y="2708920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err="1" smtClean="0"/>
              <a:t>교류사덕은</a:t>
            </a:r>
            <a:r>
              <a:rPr lang="ko-KR" altLang="en-US" sz="1600" dirty="0" smtClean="0"/>
              <a:t> 인간관계 어떻게 할 것이냐에 대한 네 가지 답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인간관계는 주기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받기가 전부이다 </a:t>
            </a:r>
            <a:endParaRPr lang="en-US" altLang="ko-KR" sz="1600" dirty="0" smtClean="0"/>
          </a:p>
          <a:p>
            <a:pPr marL="7207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600" dirty="0" smtClean="0"/>
              <a:t>- </a:t>
            </a:r>
            <a:r>
              <a:rPr lang="ko-KR" altLang="en-US" sz="1600" dirty="0" smtClean="0"/>
              <a:t>관계는 서로 주고 받으면서 형성됨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28" name="직사각형 27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인간관계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모를 때 복잡하지만 알면 간단하다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0"/>
          <p:cNvGrpSpPr/>
          <p:nvPr/>
        </p:nvGrpSpPr>
        <p:grpSpPr>
          <a:xfrm>
            <a:off x="2843808" y="4905223"/>
            <a:ext cx="936104" cy="1170453"/>
            <a:chOff x="2843113" y="3789040"/>
            <a:chExt cx="720775" cy="927160"/>
          </a:xfrm>
        </p:grpSpPr>
        <p:grpSp>
          <p:nvGrpSpPr>
            <p:cNvPr id="5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3" name="직사각형 12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나</a:t>
              </a:r>
              <a:endParaRPr lang="ko-KR" altLang="en-US" sz="1400" b="1" dirty="0"/>
            </a:p>
          </p:txBody>
        </p:sp>
      </p:grpSp>
      <p:grpSp>
        <p:nvGrpSpPr>
          <p:cNvPr id="6" name="그룹 17"/>
          <p:cNvGrpSpPr/>
          <p:nvPr/>
        </p:nvGrpSpPr>
        <p:grpSpPr>
          <a:xfrm>
            <a:off x="6372200" y="4905223"/>
            <a:ext cx="936104" cy="1170453"/>
            <a:chOff x="6227489" y="3789040"/>
            <a:chExt cx="720775" cy="927160"/>
          </a:xfrm>
        </p:grpSpPr>
        <p:grpSp>
          <p:nvGrpSpPr>
            <p:cNvPr id="7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23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1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2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0" name="직사각형 19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너</a:t>
              </a:r>
              <a:endParaRPr lang="ko-KR" altLang="en-US" sz="1400" b="1" dirty="0"/>
            </a:p>
          </p:txBody>
        </p:sp>
      </p:grpSp>
      <p:sp>
        <p:nvSpPr>
          <p:cNvPr id="35" name="오른쪽 화살표 34"/>
          <p:cNvSpPr/>
          <p:nvPr/>
        </p:nvSpPr>
        <p:spPr bwMode="auto">
          <a:xfrm flipH="1">
            <a:off x="4211960" y="5553296"/>
            <a:ext cx="1728192" cy="54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받기</a:t>
            </a:r>
          </a:p>
        </p:txBody>
      </p:sp>
      <p:sp>
        <p:nvSpPr>
          <p:cNvPr id="36" name="오른쪽 화살표 35"/>
          <p:cNvSpPr/>
          <p:nvPr/>
        </p:nvSpPr>
        <p:spPr bwMode="auto">
          <a:xfrm>
            <a:off x="4355976" y="5013296"/>
            <a:ext cx="1728192" cy="540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r>
              <a:rPr lang="ko-KR" altLang="en-US" sz="1400" b="1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주기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류사덕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交流四德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63"/>
          <p:cNvGrpSpPr/>
          <p:nvPr/>
        </p:nvGrpSpPr>
        <p:grpSpPr>
          <a:xfrm>
            <a:off x="2339752" y="494116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39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1" name="직사각형 50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나</a:t>
              </a:r>
              <a:endParaRPr lang="ko-KR" altLang="en-US" sz="1400" b="1" dirty="0"/>
            </a:p>
          </p:txBody>
        </p:sp>
      </p:grpSp>
      <p:grpSp>
        <p:nvGrpSpPr>
          <p:cNvPr id="5" name="그룹 64"/>
          <p:cNvGrpSpPr/>
          <p:nvPr/>
        </p:nvGrpSpPr>
        <p:grpSpPr>
          <a:xfrm>
            <a:off x="6948264" y="494116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3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2" name="직사각형 51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너</a:t>
              </a:r>
              <a:endParaRPr lang="ko-KR" altLang="en-US" sz="1400" b="1" dirty="0"/>
            </a:p>
          </p:txBody>
        </p:sp>
      </p:grpSp>
      <p:sp>
        <p:nvSpPr>
          <p:cNvPr id="31" name="오른쪽 화살표 30"/>
          <p:cNvSpPr/>
          <p:nvPr/>
        </p:nvSpPr>
        <p:spPr bwMode="auto">
          <a:xfrm>
            <a:off x="3851920" y="472514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오른쪽 화살표 31"/>
          <p:cNvSpPr/>
          <p:nvPr/>
        </p:nvSpPr>
        <p:spPr bwMode="auto">
          <a:xfrm flipH="1">
            <a:off x="3851920" y="598533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오른쪽 화살표 42"/>
          <p:cNvSpPr/>
          <p:nvPr/>
        </p:nvSpPr>
        <p:spPr bwMode="auto">
          <a:xfrm flipH="1">
            <a:off x="3851920" y="512124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오른쪽 화살표 43"/>
          <p:cNvSpPr/>
          <p:nvPr/>
        </p:nvSpPr>
        <p:spPr bwMode="auto">
          <a:xfrm>
            <a:off x="3851920" y="561650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7" name="그룹 47"/>
          <p:cNvGrpSpPr/>
          <p:nvPr/>
        </p:nvGrpSpPr>
        <p:grpSpPr>
          <a:xfrm>
            <a:off x="5025892" y="5687920"/>
            <a:ext cx="280136" cy="288629"/>
            <a:chOff x="1403648" y="2060848"/>
            <a:chExt cx="540000" cy="540000"/>
          </a:xfrm>
        </p:grpSpPr>
        <p:sp>
          <p:nvSpPr>
            <p:cNvPr id="49" name="타원 48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뺄셈 기호 49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52"/>
          <p:cNvGrpSpPr/>
          <p:nvPr/>
        </p:nvGrpSpPr>
        <p:grpSpPr>
          <a:xfrm>
            <a:off x="5007422" y="5180487"/>
            <a:ext cx="286205" cy="300828"/>
            <a:chOff x="1536778" y="1283538"/>
            <a:chExt cx="540000" cy="550886"/>
          </a:xfrm>
        </p:grpSpPr>
        <p:sp>
          <p:nvSpPr>
            <p:cNvPr id="54" name="타원 53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덧셈 기호 54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55"/>
          <p:cNvGrpSpPr/>
          <p:nvPr/>
        </p:nvGrpSpPr>
        <p:grpSpPr>
          <a:xfrm>
            <a:off x="5025892" y="6088069"/>
            <a:ext cx="280136" cy="288629"/>
            <a:chOff x="1403648" y="2060848"/>
            <a:chExt cx="540000" cy="540000"/>
          </a:xfrm>
        </p:grpSpPr>
        <p:sp>
          <p:nvSpPr>
            <p:cNvPr id="57" name="타원 56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뺄셈 기호 57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44"/>
          <p:cNvGrpSpPr/>
          <p:nvPr/>
        </p:nvGrpSpPr>
        <p:grpSpPr>
          <a:xfrm>
            <a:off x="5007422" y="4784356"/>
            <a:ext cx="286205" cy="300828"/>
            <a:chOff x="1536778" y="1283538"/>
            <a:chExt cx="540000" cy="550886"/>
          </a:xfrm>
        </p:grpSpPr>
        <p:sp>
          <p:nvSpPr>
            <p:cNvPr id="46" name="타원 45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덧셈 기호 46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68" name="직사각형 67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인간관계에서의 주기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받기</a:t>
              </a:r>
            </a:p>
          </p:txBody>
        </p:sp>
        <p:pic>
          <p:nvPicPr>
            <p:cNvPr id="6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70" name="직사각형 69"/>
          <p:cNvSpPr/>
          <p:nvPr/>
        </p:nvSpPr>
        <p:spPr>
          <a:xfrm>
            <a:off x="2016224" y="2564904"/>
            <a:ext cx="622766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주는 것은 상대방에게 유익한 것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주는 경우와 손해가 되는 것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주는 경우가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받는 것에도 자기에게 유익한 것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받는 경우와 손해가 되는 것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받는 경우가 있음</a:t>
            </a:r>
            <a:endParaRPr lang="en-US" altLang="ko-KR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류사덕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交流四德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교류사덕이란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649666"/>
            <a:chOff x="1619672" y="1832197"/>
            <a:chExt cx="6624216" cy="649666"/>
          </a:xfrm>
        </p:grpSpPr>
        <p:sp>
          <p:nvSpPr>
            <p:cNvPr id="68" name="직사각형 67"/>
            <p:cNvSpPr/>
            <p:nvPr/>
          </p:nvSpPr>
          <p:spPr>
            <a:xfrm>
              <a:off x="1932086" y="1835532"/>
              <a:ext cx="631180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인간관계에서 필요한 네 가지 덕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德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  <a:p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69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70" name="직사각형 69"/>
          <p:cNvSpPr/>
          <p:nvPr/>
        </p:nvSpPr>
        <p:spPr>
          <a:xfrm>
            <a:off x="2016224" y="2636912"/>
            <a:ext cx="6227664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주는 것은 좋은 일이니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보시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해야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(+)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받으면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감사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하다고 인사해야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주었으면 미안하다고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사과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해야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(-)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받았더라도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관용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베풀어야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모서리가 둥근 직사각형 73"/>
          <p:cNvSpPr/>
          <p:nvPr/>
        </p:nvSpPr>
        <p:spPr>
          <a:xfrm>
            <a:off x="3491880" y="4873352"/>
            <a:ext cx="3240360" cy="468000"/>
          </a:xfrm>
          <a:prstGeom prst="roundRect">
            <a:avLst/>
          </a:prstGeom>
          <a:solidFill>
            <a:schemeClr val="accent6">
              <a:lumMod val="75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류사덕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交流四德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사과와 관용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7" name="직사각형 6"/>
          <p:cNvSpPr/>
          <p:nvPr/>
        </p:nvSpPr>
        <p:spPr>
          <a:xfrm>
            <a:off x="3256799" y="2005389"/>
            <a:ext cx="42479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상대방에게 마이너스를 주었을 때의 순리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아픔을 주었으니 사과하는 것이 당연함</a:t>
            </a:r>
            <a:endParaRPr lang="en-US" altLang="ko-KR" sz="1600" dirty="0" smtClean="0"/>
          </a:p>
        </p:txBody>
      </p:sp>
      <p:sp useBgFill="1">
        <p:nvSpPr>
          <p:cNvPr id="11" name="타원 10"/>
          <p:cNvSpPr/>
          <p:nvPr/>
        </p:nvSpPr>
        <p:spPr>
          <a:xfrm>
            <a:off x="1907705" y="191683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사과</a:t>
            </a:r>
          </a:p>
        </p:txBody>
      </p:sp>
      <p:grpSp>
        <p:nvGrpSpPr>
          <p:cNvPr id="3" name="그룹 43"/>
          <p:cNvGrpSpPr/>
          <p:nvPr/>
        </p:nvGrpSpPr>
        <p:grpSpPr>
          <a:xfrm>
            <a:off x="2339752" y="422108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7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8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9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0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6" name="직사각형 45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나</a:t>
              </a:r>
              <a:endParaRPr lang="ko-KR" altLang="en-US" sz="1400" b="1" dirty="0"/>
            </a:p>
          </p:txBody>
        </p:sp>
      </p:grpSp>
      <p:grpSp>
        <p:nvGrpSpPr>
          <p:cNvPr id="5" name="그룹 50"/>
          <p:cNvGrpSpPr/>
          <p:nvPr/>
        </p:nvGrpSpPr>
        <p:grpSpPr>
          <a:xfrm>
            <a:off x="6948264" y="422108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54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7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3" name="직사각형 52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너</a:t>
              </a:r>
              <a:endParaRPr lang="ko-KR" altLang="en-US" sz="1400" b="1" dirty="0"/>
            </a:p>
          </p:txBody>
        </p:sp>
      </p:grpSp>
      <p:sp>
        <p:nvSpPr>
          <p:cNvPr id="58" name="오른쪽 화살표 57"/>
          <p:cNvSpPr/>
          <p:nvPr/>
        </p:nvSpPr>
        <p:spPr bwMode="auto">
          <a:xfrm>
            <a:off x="3851920" y="400506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9" name="오른쪽 화살표 58"/>
          <p:cNvSpPr/>
          <p:nvPr/>
        </p:nvSpPr>
        <p:spPr bwMode="auto">
          <a:xfrm flipH="1">
            <a:off x="3851920" y="526525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0" name="오른쪽 화살표 59"/>
          <p:cNvSpPr/>
          <p:nvPr/>
        </p:nvSpPr>
        <p:spPr bwMode="auto">
          <a:xfrm flipH="1">
            <a:off x="3851920" y="440116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1" name="오른쪽 화살표 60"/>
          <p:cNvSpPr/>
          <p:nvPr/>
        </p:nvSpPr>
        <p:spPr bwMode="auto">
          <a:xfrm>
            <a:off x="3851920" y="489642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8" name="그룹 61"/>
          <p:cNvGrpSpPr/>
          <p:nvPr/>
        </p:nvGrpSpPr>
        <p:grpSpPr>
          <a:xfrm>
            <a:off x="5013192" y="4967840"/>
            <a:ext cx="280136" cy="288629"/>
            <a:chOff x="1403648" y="2060848"/>
            <a:chExt cx="540000" cy="540000"/>
          </a:xfrm>
        </p:grpSpPr>
        <p:sp>
          <p:nvSpPr>
            <p:cNvPr id="63" name="타원 62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뺄셈 기호 63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64"/>
          <p:cNvGrpSpPr/>
          <p:nvPr/>
        </p:nvGrpSpPr>
        <p:grpSpPr>
          <a:xfrm>
            <a:off x="4994722" y="4460407"/>
            <a:ext cx="286205" cy="300828"/>
            <a:chOff x="1536778" y="1283538"/>
            <a:chExt cx="540000" cy="550886"/>
          </a:xfrm>
        </p:grpSpPr>
        <p:sp>
          <p:nvSpPr>
            <p:cNvPr id="66" name="타원 65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덧셈 기호 66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67"/>
          <p:cNvGrpSpPr/>
          <p:nvPr/>
        </p:nvGrpSpPr>
        <p:grpSpPr>
          <a:xfrm>
            <a:off x="5013192" y="5367989"/>
            <a:ext cx="280136" cy="288629"/>
            <a:chOff x="1403648" y="2060848"/>
            <a:chExt cx="540000" cy="540000"/>
          </a:xfrm>
        </p:grpSpPr>
        <p:sp>
          <p:nvSpPr>
            <p:cNvPr id="69" name="타원 68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뺄셈 기호 69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70"/>
          <p:cNvGrpSpPr/>
          <p:nvPr/>
        </p:nvGrpSpPr>
        <p:grpSpPr>
          <a:xfrm>
            <a:off x="4994722" y="4064276"/>
            <a:ext cx="286205" cy="300828"/>
            <a:chOff x="1536778" y="1283538"/>
            <a:chExt cx="540000" cy="550886"/>
          </a:xfrm>
        </p:grpSpPr>
        <p:sp>
          <p:nvSpPr>
            <p:cNvPr id="72" name="타원 71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덧셈 기호 72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류사덕</a:t>
              </a:r>
              <a:r>
                <a:rPr kumimoji="1" lang="en-US" altLang="ko-KR" sz="3600" b="1" kern="0" dirty="0" smtClean="0">
                  <a:latin typeface="+mn-ea"/>
                </a:rPr>
                <a:t>(</a:t>
              </a:r>
              <a:r>
                <a:rPr kumimoji="1" lang="ko-KR" altLang="en-US" sz="3600" b="1" kern="0" dirty="0" err="1" smtClean="0">
                  <a:latin typeface="+mn-ea"/>
                </a:rPr>
                <a:t>交流四德</a:t>
              </a:r>
              <a:r>
                <a:rPr kumimoji="1" lang="en-US" altLang="ko-KR" sz="3600" b="1" kern="0" dirty="0" smtClean="0">
                  <a:latin typeface="+mn-ea"/>
                </a:rPr>
                <a:t>)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>
                  <a:solidFill>
                    <a:srgbClr val="008000"/>
                  </a:solidFill>
                  <a:latin typeface="+mn-ea"/>
                </a:rPr>
                <a:t>사과와 관용</a:t>
              </a:r>
              <a:endParaRPr lang="en-US" altLang="ko-KR" sz="2800" b="1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교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11" name="타원 10"/>
          <p:cNvSpPr/>
          <p:nvPr/>
        </p:nvSpPr>
        <p:spPr>
          <a:xfrm>
            <a:off x="1907705" y="1916833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관용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3142227" y="1949931"/>
            <a:ext cx="56064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상대방에게 마이너스를 받았을 때 용서를 하는 것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복수하기 보다는 이해하고 사랑하여 관용을 베풀어야 함</a:t>
            </a:r>
            <a:endParaRPr lang="en-US" altLang="ko-KR" sz="1600" dirty="0" smtClean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3491880" y="5280000"/>
            <a:ext cx="3240360" cy="468000"/>
          </a:xfrm>
          <a:prstGeom prst="roundRect">
            <a:avLst/>
          </a:prstGeom>
          <a:solidFill>
            <a:schemeClr val="accent6">
              <a:lumMod val="75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3" name="그룹 9"/>
          <p:cNvGrpSpPr/>
          <p:nvPr/>
        </p:nvGrpSpPr>
        <p:grpSpPr>
          <a:xfrm>
            <a:off x="2339752" y="4221087"/>
            <a:ext cx="936104" cy="1170453"/>
            <a:chOff x="2843113" y="3789040"/>
            <a:chExt cx="720775" cy="927160"/>
          </a:xfrm>
        </p:grpSpPr>
        <p:grpSp>
          <p:nvGrpSpPr>
            <p:cNvPr id="4" name="Group 407"/>
            <p:cNvGrpSpPr>
              <a:grpSpLocks/>
            </p:cNvGrpSpPr>
            <p:nvPr/>
          </p:nvGrpSpPr>
          <p:grpSpPr bwMode="auto">
            <a:xfrm>
              <a:off x="2914426" y="3789040"/>
              <a:ext cx="634788" cy="927160"/>
              <a:chOff x="876" y="2034"/>
              <a:chExt cx="300" cy="438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5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" name="직사각형 13"/>
            <p:cNvSpPr/>
            <p:nvPr/>
          </p:nvSpPr>
          <p:spPr>
            <a:xfrm>
              <a:off x="2843113" y="4272607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나</a:t>
              </a:r>
              <a:endParaRPr lang="ko-KR" altLang="en-US" sz="1400" b="1" dirty="0"/>
            </a:p>
          </p:txBody>
        </p:sp>
      </p:grpSp>
      <p:grpSp>
        <p:nvGrpSpPr>
          <p:cNvPr id="5" name="그룹 18"/>
          <p:cNvGrpSpPr/>
          <p:nvPr/>
        </p:nvGrpSpPr>
        <p:grpSpPr>
          <a:xfrm>
            <a:off x="6948264" y="4221087"/>
            <a:ext cx="936104" cy="1170453"/>
            <a:chOff x="6227489" y="3789040"/>
            <a:chExt cx="720775" cy="927160"/>
          </a:xfrm>
        </p:grpSpPr>
        <p:grpSp>
          <p:nvGrpSpPr>
            <p:cNvPr id="6" name="Group 407"/>
            <p:cNvGrpSpPr>
              <a:grpSpLocks/>
            </p:cNvGrpSpPr>
            <p:nvPr/>
          </p:nvGrpSpPr>
          <p:grpSpPr bwMode="auto">
            <a:xfrm>
              <a:off x="6285518" y="3789040"/>
              <a:ext cx="634788" cy="927160"/>
              <a:chOff x="876" y="2034"/>
              <a:chExt cx="300" cy="438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23" name="AutoShape 408"/>
              <p:cNvSpPr>
                <a:spLocks noChangeArrowheads="1"/>
              </p:cNvSpPr>
              <p:nvPr/>
            </p:nvSpPr>
            <p:spPr bwMode="auto">
              <a:xfrm>
                <a:off x="876" y="2196"/>
                <a:ext cx="78" cy="198"/>
              </a:xfrm>
              <a:prstGeom prst="can">
                <a:avLst>
                  <a:gd name="adj" fmla="val 63462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" name="AutoShape 409"/>
              <p:cNvSpPr>
                <a:spLocks noChangeArrowheads="1"/>
              </p:cNvSpPr>
              <p:nvPr/>
            </p:nvSpPr>
            <p:spPr bwMode="auto">
              <a:xfrm>
                <a:off x="1074" y="2202"/>
                <a:ext cx="102" cy="198"/>
              </a:xfrm>
              <a:prstGeom prst="can">
                <a:avLst>
                  <a:gd name="adj" fmla="val 48529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8" name="AutoShape 410"/>
              <p:cNvSpPr>
                <a:spLocks noChangeArrowheads="1"/>
              </p:cNvSpPr>
              <p:nvPr/>
            </p:nvSpPr>
            <p:spPr bwMode="auto">
              <a:xfrm>
                <a:off x="906" y="2178"/>
                <a:ext cx="234" cy="294"/>
              </a:xfrm>
              <a:prstGeom prst="can">
                <a:avLst>
                  <a:gd name="adj" fmla="val 31410"/>
                </a:avLst>
              </a:prstGeom>
              <a:grpFill/>
              <a:ln w="12700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9" name="Oval 411"/>
              <p:cNvSpPr>
                <a:spLocks noChangeArrowheads="1"/>
              </p:cNvSpPr>
              <p:nvPr/>
            </p:nvSpPr>
            <p:spPr bwMode="auto">
              <a:xfrm>
                <a:off x="936" y="2034"/>
                <a:ext cx="180" cy="180"/>
              </a:xfrm>
              <a:prstGeom prst="ellipse">
                <a:avLst/>
              </a:prstGeom>
              <a:grpFill/>
              <a:ln w="12700" algn="ctr">
                <a:noFill/>
                <a:round/>
                <a:headEnd/>
                <a:tailEnd/>
              </a:ln>
            </p:spPr>
            <p:txBody>
              <a:bodyPr wrap="none" lIns="36000" rIns="3600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2" name="직사각형 21"/>
            <p:cNvSpPr/>
            <p:nvPr/>
          </p:nvSpPr>
          <p:spPr>
            <a:xfrm>
              <a:off x="6227489" y="4292352"/>
              <a:ext cx="72077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1400" b="1" dirty="0" smtClean="0"/>
                <a:t>너</a:t>
              </a:r>
              <a:endParaRPr lang="ko-KR" altLang="en-US" sz="1400" b="1" dirty="0"/>
            </a:p>
          </p:txBody>
        </p:sp>
      </p:grpSp>
      <p:sp>
        <p:nvSpPr>
          <p:cNvPr id="30" name="오른쪽 화살표 29"/>
          <p:cNvSpPr/>
          <p:nvPr/>
        </p:nvSpPr>
        <p:spPr bwMode="auto">
          <a:xfrm>
            <a:off x="3851920" y="4005064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오른쪽 화살표 30"/>
          <p:cNvSpPr/>
          <p:nvPr/>
        </p:nvSpPr>
        <p:spPr bwMode="auto">
          <a:xfrm flipH="1">
            <a:off x="3851920" y="5265256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오른쪽 화살표 31"/>
          <p:cNvSpPr/>
          <p:nvPr/>
        </p:nvSpPr>
        <p:spPr bwMode="auto">
          <a:xfrm flipH="1">
            <a:off x="3851920" y="4401160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오른쪽 화살표 32"/>
          <p:cNvSpPr/>
          <p:nvPr/>
        </p:nvSpPr>
        <p:spPr bwMode="auto">
          <a:xfrm>
            <a:off x="3851920" y="4896429"/>
            <a:ext cx="2520000" cy="468000"/>
          </a:xfrm>
          <a:prstGeom prst="rightArrow">
            <a:avLst/>
          </a:prstGeom>
          <a:solidFill>
            <a:schemeClr val="bg1">
              <a:lumMod val="50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algn="ctr" eaLnBrk="0" latinLnBrk="0"/>
            <a:endParaRPr lang="ko-KR" altLang="en-US" sz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7" name="그룹 33"/>
          <p:cNvGrpSpPr/>
          <p:nvPr/>
        </p:nvGrpSpPr>
        <p:grpSpPr>
          <a:xfrm>
            <a:off x="5013192" y="4967840"/>
            <a:ext cx="280136" cy="288629"/>
            <a:chOff x="1403648" y="2060848"/>
            <a:chExt cx="540000" cy="540000"/>
          </a:xfrm>
        </p:grpSpPr>
        <p:sp>
          <p:nvSpPr>
            <p:cNvPr id="35" name="타원 34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뺄셈 기호 35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36"/>
          <p:cNvGrpSpPr/>
          <p:nvPr/>
        </p:nvGrpSpPr>
        <p:grpSpPr>
          <a:xfrm>
            <a:off x="4994722" y="4460407"/>
            <a:ext cx="286205" cy="300828"/>
            <a:chOff x="1536778" y="1283538"/>
            <a:chExt cx="540000" cy="550886"/>
          </a:xfrm>
        </p:grpSpPr>
        <p:sp>
          <p:nvSpPr>
            <p:cNvPr id="38" name="타원 37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덧셈 기호 38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" name="그룹 39"/>
          <p:cNvGrpSpPr/>
          <p:nvPr/>
        </p:nvGrpSpPr>
        <p:grpSpPr>
          <a:xfrm>
            <a:off x="5013192" y="5367989"/>
            <a:ext cx="280136" cy="288629"/>
            <a:chOff x="1403648" y="2060848"/>
            <a:chExt cx="540000" cy="540000"/>
          </a:xfrm>
        </p:grpSpPr>
        <p:sp>
          <p:nvSpPr>
            <p:cNvPr id="41" name="타원 40"/>
            <p:cNvSpPr/>
            <p:nvPr/>
          </p:nvSpPr>
          <p:spPr>
            <a:xfrm>
              <a:off x="1403648" y="206084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뺄셈 기호 41"/>
            <p:cNvSpPr/>
            <p:nvPr/>
          </p:nvSpPr>
          <p:spPr>
            <a:xfrm>
              <a:off x="1403648" y="2060848"/>
              <a:ext cx="540000" cy="540000"/>
            </a:xfrm>
            <a:prstGeom prst="mathMin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42"/>
          <p:cNvGrpSpPr/>
          <p:nvPr/>
        </p:nvGrpSpPr>
        <p:grpSpPr>
          <a:xfrm>
            <a:off x="4994722" y="4064276"/>
            <a:ext cx="286205" cy="300828"/>
            <a:chOff x="1536778" y="1283538"/>
            <a:chExt cx="540000" cy="550886"/>
          </a:xfrm>
        </p:grpSpPr>
        <p:sp>
          <p:nvSpPr>
            <p:cNvPr id="44" name="타원 43"/>
            <p:cNvSpPr/>
            <p:nvPr/>
          </p:nvSpPr>
          <p:spPr>
            <a:xfrm>
              <a:off x="1536778" y="1283538"/>
              <a:ext cx="540000" cy="54000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덧셈 기호 44"/>
            <p:cNvSpPr/>
            <p:nvPr/>
          </p:nvSpPr>
          <p:spPr>
            <a:xfrm>
              <a:off x="1536778" y="1294424"/>
              <a:ext cx="540000" cy="540000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과와 관용의 실천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사과를 실천하기 위한 실천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사과록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만들고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사과 표현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897649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학습과 끊임없는 연습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(Practice)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 최선의 방책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720725" lvl="1" indent="-263525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err="1">
                <a:solidFill>
                  <a:srgbClr val="000000"/>
                </a:solidFill>
                <a:latin typeface="+mn-ea"/>
              </a:rPr>
              <a:t>사과록을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 만들어서 다른 사람들에게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용서를 </a:t>
            </a:r>
            <a:r>
              <a:rPr lang="ko-KR" altLang="en-US" sz="1600" dirty="0">
                <a:solidFill>
                  <a:srgbClr val="000000"/>
                </a:solidFill>
                <a:latin typeface="+mn-ea"/>
              </a:rPr>
              <a:t>구할 것들을 적어본다</a:t>
            </a:r>
            <a:r>
              <a:rPr lang="en-US" altLang="ko-KR" sz="1600" dirty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한 사람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한 사람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진정성을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가지고 사과의 마음을 전한다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과와 관용의 실천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관용을 실천하기 위한 실천 방법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관용의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세 가지 덕목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유념한다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636912"/>
            <a:ext cx="622766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나의 부덕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나의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인품이 더 훌륭했다면 이런 일이 없었을 것이다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42900" indent="-3429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나의 인과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(-)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를 받을 만한 원인을 내가 제공했을 것이다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42900" indent="-342900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+mj-ea"/>
              <a:buAutoNum type="circleNumDbPlain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그의 아픔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533400" lvl="1" indent="-17780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상대가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나를 공격하는 것은 상대가 아프기 때문이며 상대의 인품도 아직 낮은 차원에 있기 때문이다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사과가 가져오는 긍정적 효과 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3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과와 관용의 실천</a:t>
              </a:r>
            </a:p>
          </p:txBody>
        </p:sp>
        <p:sp>
          <p:nvSpPr>
            <p:cNvPr id="16" name="이등변 삼각형 1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7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사과와 관용의 효과 </a:t>
              </a:r>
            </a:p>
          </p:txBody>
        </p:sp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2016224" y="2852936"/>
            <a:ext cx="6227664" cy="3062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평화</a:t>
            </a:r>
            <a:r>
              <a:rPr lang="ko-KR" altLang="en-US" sz="1600" dirty="0" smtClean="0"/>
              <a:t>로운 관계 형성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잘못이 </a:t>
            </a:r>
            <a:r>
              <a:rPr lang="ko-KR" altLang="en-US" sz="1400" dirty="0" smtClean="0"/>
              <a:t>있을 때 사과를 하게 되면 관계 형성에 도움이 </a:t>
            </a:r>
            <a:r>
              <a:rPr lang="ko-KR" altLang="en-US" sz="1400" dirty="0" smtClean="0"/>
              <a:t>됨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 </a:t>
            </a:r>
            <a:r>
              <a:rPr lang="ko-KR" altLang="en-US" sz="1600" dirty="0" smtClean="0"/>
              <a:t>마음이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행복</a:t>
            </a:r>
            <a:r>
              <a:rPr lang="ko-KR" altLang="en-US" sz="1600" dirty="0" smtClean="0"/>
              <a:t>해짐</a:t>
            </a:r>
            <a:endParaRPr lang="en-US" altLang="ko-KR" sz="1600" dirty="0" smtClean="0"/>
          </a:p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342900" indent="-342900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용기</a:t>
            </a:r>
            <a:r>
              <a:rPr lang="ko-KR" altLang="en-US" sz="1600" dirty="0" smtClean="0"/>
              <a:t>의 덕성이 함양됨</a:t>
            </a:r>
            <a:endParaRPr lang="en-US" altLang="ko-KR" sz="1600" dirty="0" smtClean="0"/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용기를 내어 어려운 사과를 했을 때 용기의 덕성이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길러짐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endParaRPr lang="ko-KR" altLang="en-US" sz="14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다른 </a:t>
            </a:r>
            <a:r>
              <a:rPr lang="ko-KR" altLang="en-US" sz="1600" dirty="0" smtClean="0"/>
              <a:t>사람들에게 사과의 덕이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전파</a:t>
            </a:r>
            <a:r>
              <a:rPr lang="ko-KR" altLang="en-US" sz="1600" dirty="0" smtClean="0"/>
              <a:t>됨</a:t>
            </a: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3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사과하는 것을 지켜본 사람들도 배움으로써 사과의 덕이 </a:t>
            </a:r>
            <a:r>
              <a:rPr lang="ko-KR" altLang="en-US" sz="1400" dirty="0" smtClean="0"/>
              <a:t>전파됨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2514</TotalTime>
  <Words>544</Words>
  <Application>Microsoft Office PowerPoint</Application>
  <PresentationFormat>화면 슬라이드 쇼(4:3)</PresentationFormat>
  <Paragraphs>102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302</cp:revision>
  <dcterms:created xsi:type="dcterms:W3CDTF">2013-07-26T07:32:19Z</dcterms:created>
  <dcterms:modified xsi:type="dcterms:W3CDTF">2014-02-09T08:44:46Z</dcterms:modified>
</cp:coreProperties>
</file>