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3"/>
  </p:notesMasterIdLst>
  <p:sldIdLst>
    <p:sldId id="333" r:id="rId3"/>
    <p:sldId id="258" r:id="rId4"/>
    <p:sldId id="326" r:id="rId5"/>
    <p:sldId id="327" r:id="rId6"/>
    <p:sldId id="329" r:id="rId7"/>
    <p:sldId id="328" r:id="rId8"/>
    <p:sldId id="332" r:id="rId9"/>
    <p:sldId id="330" r:id="rId10"/>
    <p:sldId id="331" r:id="rId11"/>
    <p:sldId id="324" r:id="rId12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FF"/>
    <a:srgbClr val="265DAA"/>
    <a:srgbClr val="285DA6"/>
    <a:srgbClr val="00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06" autoAdjust="0"/>
    <p:restoredTop sz="99366" autoAdjust="0"/>
  </p:normalViewPr>
  <p:slideViewPr>
    <p:cSldViewPr>
      <p:cViewPr>
        <p:scale>
          <a:sx n="75" d="100"/>
          <a:sy n="75" d="100"/>
        </p:scale>
        <p:origin x="-1236" y="-156"/>
      </p:cViewPr>
      <p:guideLst>
        <p:guide orient="horz" pos="1389"/>
        <p:guide orient="horz" pos="845"/>
        <p:guide orient="horz" pos="482"/>
        <p:guide orient="horz" pos="1797"/>
        <p:guide orient="horz" pos="3929"/>
        <p:guide orient="horz" pos="1071"/>
        <p:guide pos="1020"/>
        <p:guide pos="793"/>
        <p:guide pos="1338"/>
        <p:guide pos="5511"/>
        <p:guide pos="5193"/>
        <p:guide pos="11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2014-02-03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392107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2014-02-03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ko-KR" altLang="en-US" sz="80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덕담과 수희</a:t>
            </a:r>
          </a:p>
          <a:p>
            <a:pPr algn="ctr">
              <a:spcBef>
                <a:spcPct val="0"/>
              </a:spcBef>
            </a:pPr>
            <a:r>
              <a:rPr lang="en-US" altLang="ko-KR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德談과 隨喜</a:t>
            </a:r>
            <a:r>
              <a:rPr lang="en-US" altLang="ko-KR" sz="4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ko-KR" altLang="en-US" sz="48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제목 1"/>
          <p:cNvSpPr txBox="1">
            <a:spLocks/>
          </p:cNvSpPr>
          <p:nvPr/>
        </p:nvSpPr>
        <p:spPr>
          <a:xfrm>
            <a:off x="1115616" y="1772816"/>
            <a:ext cx="5472608" cy="57606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2400" b="1" dirty="0" smtClean="0">
                <a:solidFill>
                  <a:schemeClr val="bg1"/>
                </a:solidFill>
                <a:latin typeface="+mn-ea"/>
                <a:cs typeface="+mj-cs"/>
              </a:rPr>
              <a:t>나눴던 내용을 거듭 나눈다</a:t>
            </a:r>
            <a:r>
              <a:rPr lang="en-US" altLang="ko-KR" sz="2400" b="1" dirty="0" smtClean="0">
                <a:solidFill>
                  <a:schemeClr val="bg1"/>
                </a:solidFill>
                <a:latin typeface="+mn-ea"/>
                <a:cs typeface="+mj-cs"/>
              </a:rPr>
              <a:t>.</a:t>
            </a:r>
            <a:endParaRPr kumimoji="0" lang="ko-KR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ea"/>
              <a:cs typeface="+mj-cs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1115616" y="2637024"/>
            <a:ext cx="6912768" cy="1296032"/>
          </a:xfrm>
          <a:prstGeom prst="roundRect">
            <a:avLst/>
          </a:prstGeom>
          <a:solidFill>
            <a:schemeClr val="accent3">
              <a:lumMod val="50000"/>
              <a:alpha val="69000"/>
            </a:schemeClr>
          </a:solidFill>
          <a:ln w="12700" algn="ctr">
            <a:noFill/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marL="174625" lvl="1" latinLnBrk="0">
              <a:defRPr/>
            </a:pP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듣기 좋은 말은 여러 번 들어도 좋은 법입니다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. </a:t>
            </a:r>
            <a:r>
              <a:rPr lang="ko-KR" altLang="en-US" sz="1600" b="1" kern="0" dirty="0" smtClean="0">
                <a:solidFill>
                  <a:schemeClr val="bg1"/>
                </a:solidFill>
                <a:latin typeface="+mn-ea"/>
              </a:rPr>
              <a:t>좋은 이야기는 한번 나누는데 그치지 말고 거듭 나눔으로써 기쁨이 배가 되도록 할 수 있습니다</a:t>
            </a:r>
            <a:r>
              <a:rPr lang="en-US" altLang="ko-KR" sz="1600" b="1" kern="0" dirty="0" smtClean="0">
                <a:solidFill>
                  <a:schemeClr val="bg1"/>
                </a:solidFill>
                <a:latin typeface="+mn-ea"/>
              </a:rPr>
              <a:t>. 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0" y="0"/>
            <a:ext cx="9144000" cy="908720"/>
          </a:xfrm>
          <a:prstGeom prst="rect">
            <a:avLst/>
          </a:prstGeom>
          <a:solidFill>
            <a:schemeClr val="tx1">
              <a:alpha val="25000"/>
            </a:schemeClr>
          </a:solidFill>
        </p:spPr>
        <p:txBody>
          <a:bodyPr wrap="square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endParaRPr lang="ko-KR" altLang="en-US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1" name="제목 1"/>
          <p:cNvSpPr txBox="1">
            <a:spLocks/>
          </p:cNvSpPr>
          <p:nvPr/>
        </p:nvSpPr>
        <p:spPr>
          <a:xfrm>
            <a:off x="107504" y="116632"/>
            <a:ext cx="4096586" cy="57606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ko-KR" altLang="en-US" sz="4400" b="1" dirty="0" smtClean="0">
                <a:solidFill>
                  <a:schemeClr val="bg1"/>
                </a:solidFill>
                <a:latin typeface="+mn-ea"/>
              </a:rPr>
              <a:t>촌철</a:t>
            </a:r>
            <a:endParaRPr lang="ko-KR" altLang="en-US" sz="4400" b="1" dirty="0">
              <a:solidFill>
                <a:schemeClr val="bg1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담과 수희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덕담과 수희란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 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덕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23" name="그룹 15"/>
          <p:cNvGrpSpPr/>
          <p:nvPr/>
        </p:nvGrpSpPr>
        <p:grpSpPr>
          <a:xfrm>
            <a:off x="1619672" y="1832197"/>
            <a:ext cx="6624216" cy="403445"/>
            <a:chOff x="1619672" y="1832197"/>
            <a:chExt cx="6624216" cy="403445"/>
          </a:xfrm>
        </p:grpSpPr>
        <p:sp>
          <p:nvSpPr>
            <p:cNvPr id="25" name="직사각형 24"/>
            <p:cNvSpPr/>
            <p:nvPr/>
          </p:nvSpPr>
          <p:spPr>
            <a:xfrm>
              <a:off x="1932086" y="1835532"/>
              <a:ext cx="631180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sz="2000" b="1" kern="0" dirty="0" smtClean="0">
                  <a:solidFill>
                    <a:srgbClr val="008000"/>
                  </a:solidFill>
                  <a:latin typeface="+mn-ea"/>
                </a:rPr>
                <a:t>덕담</a:t>
              </a:r>
              <a:r>
                <a:rPr kumimoji="1" lang="en-US" altLang="ko-KR" sz="2000" b="1" kern="0" dirty="0" smtClean="0">
                  <a:solidFill>
                    <a:srgbClr val="008000"/>
                  </a:solidFill>
                  <a:latin typeface="+mn-ea"/>
                </a:rPr>
                <a:t>(</a:t>
              </a:r>
              <a:r>
                <a:rPr kumimoji="1" lang="ko-KR" altLang="en-US" sz="2000" b="1" kern="0" dirty="0" smtClean="0">
                  <a:solidFill>
                    <a:srgbClr val="008000"/>
                  </a:solidFill>
                  <a:latin typeface="+mn-ea"/>
                </a:rPr>
                <a:t>德談</a:t>
              </a:r>
              <a:r>
                <a:rPr kumimoji="1" lang="en-US" altLang="ko-KR" sz="2000" b="1" kern="0" dirty="0" smtClean="0">
                  <a:solidFill>
                    <a:srgbClr val="008000"/>
                  </a:solidFill>
                  <a:latin typeface="+mn-ea"/>
                </a:rPr>
                <a:t>)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이란</a:t>
              </a:r>
            </a:p>
          </p:txBody>
        </p:sp>
        <p:pic>
          <p:nvPicPr>
            <p:cNvPr id="32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41" name="직사각형 40"/>
          <p:cNvSpPr/>
          <p:nvPr/>
        </p:nvSpPr>
        <p:spPr>
          <a:xfrm>
            <a:off x="2016224" y="2564904"/>
            <a:ext cx="71277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주변 사람이나 사물에 대한 </a:t>
            </a:r>
            <a:r>
              <a:rPr lang="ko-KR" altLang="en-US" sz="1600" dirty="0" err="1" smtClean="0"/>
              <a:t>긍정점을</a:t>
            </a:r>
            <a:r>
              <a:rPr lang="ko-KR" altLang="en-US" sz="1600" dirty="0" smtClean="0"/>
              <a:t> 드러내서 표현하는 것</a:t>
            </a:r>
            <a:endParaRPr lang="en-US" altLang="ko-KR" sz="1600" dirty="0" smtClean="0"/>
          </a:p>
          <a:p>
            <a:pPr marL="720725" lvl="1" indent="-263525" latinLnBrk="0">
              <a:buClr>
                <a:srgbClr val="285DA6"/>
              </a:buClr>
              <a:buBlip>
                <a:blip r:embed="rId3"/>
              </a:buBlip>
            </a:pPr>
            <a:endParaRPr lang="en-US" altLang="ko-KR" sz="1600" dirty="0" smtClean="0">
              <a:latin typeface="+mn-ea"/>
            </a:endParaRPr>
          </a:p>
          <a:p>
            <a:pPr marL="720725" lvl="1" indent="-358775" latinLnBrk="0">
              <a:lnSpc>
                <a:spcPct val="150000"/>
              </a:lnSpc>
              <a:buClr>
                <a:srgbClr val="285DA6"/>
              </a:buClr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예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)</a:t>
            </a: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오늘 옷차림이 정말 예쁘다</a:t>
            </a:r>
            <a:r>
              <a:rPr lang="en-US" altLang="ko-KR" sz="1400" dirty="0" smtClean="0">
                <a:solidFill>
                  <a:srgbClr val="000000"/>
                </a:solidFill>
                <a:latin typeface="+mn-ea"/>
              </a:rPr>
              <a:t>. </a:t>
            </a: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말하는 모습이  참 단아해서 좋다</a:t>
            </a:r>
            <a:r>
              <a:rPr lang="en-US" altLang="ko-KR" sz="1400" dirty="0" smtClean="0">
                <a:solidFill>
                  <a:srgbClr val="000000"/>
                </a:solidFill>
                <a:latin typeface="+mn-ea"/>
              </a:rPr>
              <a:t>. </a:t>
            </a:r>
          </a:p>
          <a:p>
            <a:pPr marL="358775" lvl="1" indent="184150" latinLnBrk="0">
              <a:buClr>
                <a:srgbClr val="285DA6"/>
              </a:buClr>
              <a:buBlip>
                <a:blip r:embed="rId3"/>
              </a:buBlip>
            </a:pPr>
            <a:endParaRPr lang="en-US" altLang="ko-KR" sz="14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담과 수희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덕담과 수희란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 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덕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6624216" cy="403445"/>
            <a:chOff x="1619672" y="1832197"/>
            <a:chExt cx="6624216" cy="403445"/>
          </a:xfrm>
        </p:grpSpPr>
        <p:sp>
          <p:nvSpPr>
            <p:cNvPr id="25" name="직사각형 24"/>
            <p:cNvSpPr/>
            <p:nvPr/>
          </p:nvSpPr>
          <p:spPr>
            <a:xfrm>
              <a:off x="1932086" y="1835532"/>
              <a:ext cx="631180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sz="2000" b="1" kern="0" dirty="0" smtClean="0">
                  <a:solidFill>
                    <a:srgbClr val="008000"/>
                  </a:solidFill>
                  <a:latin typeface="+mn-ea"/>
                </a:rPr>
                <a:t>수희</a:t>
              </a:r>
              <a:r>
                <a:rPr kumimoji="1" lang="en-US" altLang="ko-KR" sz="2000" b="1" kern="0" dirty="0" smtClean="0">
                  <a:solidFill>
                    <a:srgbClr val="008000"/>
                  </a:solidFill>
                  <a:latin typeface="+mn-ea"/>
                </a:rPr>
                <a:t>(</a:t>
              </a:r>
              <a:r>
                <a:rPr kumimoji="1" lang="ko-KR" altLang="en-US" sz="2000" b="1" kern="0" dirty="0" smtClean="0">
                  <a:solidFill>
                    <a:srgbClr val="008000"/>
                  </a:solidFill>
                  <a:latin typeface="+mn-ea"/>
                </a:rPr>
                <a:t>隨喜</a:t>
              </a:r>
              <a:r>
                <a:rPr kumimoji="1" lang="en-US" altLang="ko-KR" sz="2000" b="1" kern="0" dirty="0" smtClean="0">
                  <a:solidFill>
                    <a:srgbClr val="008000"/>
                  </a:solidFill>
                  <a:latin typeface="+mn-ea"/>
                </a:rPr>
                <a:t>)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란</a:t>
              </a:r>
            </a:p>
          </p:txBody>
        </p:sp>
        <p:pic>
          <p:nvPicPr>
            <p:cNvPr id="32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41" name="직사각형 40"/>
          <p:cNvSpPr/>
          <p:nvPr/>
        </p:nvSpPr>
        <p:spPr>
          <a:xfrm>
            <a:off x="2016224" y="2564904"/>
            <a:ext cx="622766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‘기쁨을 따라간다</a:t>
            </a:r>
            <a:r>
              <a:rPr lang="en-US" altLang="ko-KR" sz="1600" dirty="0" smtClean="0"/>
              <a:t>.’ </a:t>
            </a:r>
            <a:r>
              <a:rPr lang="ko-KR" altLang="en-US" sz="1600" dirty="0" smtClean="0"/>
              <a:t>는 뜻으로 다른 사람의 좋은 일을 자신의 일처럼 따라서 함께 기뻐하는 것을 의미함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덕담의 일환으로써 이웃의 경사를 축하해주는 마음을 드러내 표현하는 것</a:t>
            </a:r>
            <a:endParaRPr lang="en-US" altLang="ko-KR" sz="1600" dirty="0" smtClean="0"/>
          </a:p>
          <a:p>
            <a:pPr marL="720725" lvl="1" indent="-263525" latinLnBrk="0">
              <a:buClr>
                <a:srgbClr val="285DA6"/>
              </a:buClr>
              <a:buBlip>
                <a:blip r:embed="rId3"/>
              </a:buBlip>
            </a:pP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buClr>
                <a:srgbClr val="285DA6"/>
              </a:buClr>
              <a:buBlip>
                <a:blip r:embed="rId3"/>
              </a:buBlip>
            </a:pPr>
            <a:endParaRPr lang="en-US" altLang="ko-KR" sz="14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담과 수희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덕담과 수희의 중요성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 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덕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6624216" cy="395536"/>
            <a:chOff x="1619672" y="1832197"/>
            <a:chExt cx="6624216" cy="395536"/>
          </a:xfrm>
        </p:grpSpPr>
        <p:sp>
          <p:nvSpPr>
            <p:cNvPr id="25" name="직사각형 24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표현하는 사람과 듣는 사람이 함께 행복</a:t>
              </a:r>
            </a:p>
          </p:txBody>
        </p:sp>
        <p:pic>
          <p:nvPicPr>
            <p:cNvPr id="32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41" name="직사각형 40"/>
          <p:cNvSpPr/>
          <p:nvPr/>
        </p:nvSpPr>
        <p:spPr>
          <a:xfrm>
            <a:off x="2016224" y="2492896"/>
            <a:ext cx="6227664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수희의 경우에는 축하하는 마음뿐만 아니라 솔직한 질투심까지 표현하면서 축하할 수 있어서 좋음</a:t>
            </a: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buClr>
                <a:srgbClr val="285DA6"/>
              </a:buClr>
              <a:buBlip>
                <a:blip r:embed="rId3"/>
              </a:buBlip>
            </a:pPr>
            <a:endParaRPr lang="en-US" altLang="ko-KR" sz="1400" dirty="0" smtClean="0">
              <a:latin typeface="+mn-ea"/>
            </a:endParaRPr>
          </a:p>
        </p:txBody>
      </p:sp>
      <p:grpSp>
        <p:nvGrpSpPr>
          <p:cNvPr id="11" name="그룹 15"/>
          <p:cNvGrpSpPr/>
          <p:nvPr/>
        </p:nvGrpSpPr>
        <p:grpSpPr>
          <a:xfrm>
            <a:off x="1619672" y="3933056"/>
            <a:ext cx="6624216" cy="395536"/>
            <a:chOff x="1619672" y="1832197"/>
            <a:chExt cx="6624216" cy="395536"/>
          </a:xfrm>
        </p:grpSpPr>
        <p:sp>
          <p:nvSpPr>
            <p:cNvPr id="12" name="직사각형 11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기쁨은 나눌수록 커진다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.</a:t>
              </a:r>
              <a:endParaRPr kumimoji="1" lang="ko-KR" altLang="en-US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13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4" name="직사각형 13"/>
          <p:cNvSpPr/>
          <p:nvPr/>
        </p:nvSpPr>
        <p:spPr>
          <a:xfrm>
            <a:off x="2016224" y="4593755"/>
            <a:ext cx="62276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세상을 천국으로 만드는 천국화 작업으로써 덕담과 수희 만한 것이 없음</a:t>
            </a:r>
            <a:endParaRPr lang="en-US" altLang="ko-KR" sz="14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담과 수희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덕담과 수희의 중요성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 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덕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6624216" cy="395536"/>
            <a:chOff x="1619672" y="1832197"/>
            <a:chExt cx="6624216" cy="395536"/>
          </a:xfrm>
        </p:grpSpPr>
        <p:sp>
          <p:nvSpPr>
            <p:cNvPr id="25" name="직사각형 24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긍정 바이러스 역할</a:t>
              </a:r>
            </a:p>
          </p:txBody>
        </p:sp>
        <p:pic>
          <p:nvPicPr>
            <p:cNvPr id="32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41" name="직사각형 40"/>
          <p:cNvSpPr/>
          <p:nvPr/>
        </p:nvSpPr>
        <p:spPr>
          <a:xfrm>
            <a:off x="2016224" y="2420888"/>
            <a:ext cx="6227664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주변 사람들이 그것을 배우고 </a:t>
            </a:r>
            <a:r>
              <a:rPr lang="ko-KR" altLang="en-US" sz="1600" dirty="0" err="1" smtClean="0">
                <a:latin typeface="+mn-ea"/>
              </a:rPr>
              <a:t>따라함으로써</a:t>
            </a:r>
            <a:r>
              <a:rPr lang="ko-KR" altLang="en-US" sz="1600" dirty="0" smtClean="0">
                <a:latin typeface="+mn-ea"/>
              </a:rPr>
              <a:t> 세상에 밝은 기운이 전파됨 </a:t>
            </a: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buClr>
                <a:srgbClr val="285DA6"/>
              </a:buClr>
              <a:buBlip>
                <a:blip r:embed="rId3"/>
              </a:buBlip>
            </a:pPr>
            <a:endParaRPr lang="en-US" altLang="ko-KR" sz="1400" dirty="0" smtClean="0">
              <a:latin typeface="+mn-ea"/>
            </a:endParaRPr>
          </a:p>
        </p:txBody>
      </p:sp>
      <p:grpSp>
        <p:nvGrpSpPr>
          <p:cNvPr id="4" name="그룹 15"/>
          <p:cNvGrpSpPr/>
          <p:nvPr/>
        </p:nvGrpSpPr>
        <p:grpSpPr>
          <a:xfrm>
            <a:off x="1619672" y="3933056"/>
            <a:ext cx="6624216" cy="395536"/>
            <a:chOff x="1619672" y="1832197"/>
            <a:chExt cx="6624216" cy="395536"/>
          </a:xfrm>
        </p:grpSpPr>
        <p:sp>
          <p:nvSpPr>
            <p:cNvPr id="12" name="직사각형 11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err="1" smtClean="0">
                  <a:solidFill>
                    <a:srgbClr val="008000"/>
                  </a:solidFill>
                  <a:latin typeface="+mn-ea"/>
                </a:rPr>
                <a:t>일고수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 </a:t>
              </a:r>
              <a:r>
                <a:rPr kumimoji="1" lang="ko-KR" altLang="en-US" b="1" kern="0" dirty="0" err="1" smtClean="0">
                  <a:solidFill>
                    <a:srgbClr val="008000"/>
                  </a:solidFill>
                  <a:latin typeface="+mn-ea"/>
                </a:rPr>
                <a:t>이명창</a:t>
              </a:r>
              <a:endParaRPr kumimoji="1" lang="ko-KR" altLang="en-US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13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4" name="직사각형 13"/>
          <p:cNvSpPr/>
          <p:nvPr/>
        </p:nvSpPr>
        <p:spPr>
          <a:xfrm>
            <a:off x="2016224" y="4509120"/>
            <a:ext cx="6227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덕담과 수희는 명창을 만들어 내는 고수의 역할을 함</a:t>
            </a:r>
            <a:endParaRPr lang="en-US" altLang="ko-KR" sz="1400" dirty="0" smtClean="0">
              <a:latin typeface="+mn-ea"/>
            </a:endParaRPr>
          </a:p>
        </p:txBody>
      </p:sp>
      <p:sp>
        <p:nvSpPr>
          <p:cNvPr id="15" name="모서리가 둥근 직사각형 14"/>
          <p:cNvSpPr/>
          <p:nvPr/>
        </p:nvSpPr>
        <p:spPr bwMode="auto">
          <a:xfrm>
            <a:off x="1835150" y="5517232"/>
            <a:ext cx="6119813" cy="1080318"/>
          </a:xfrm>
          <a:prstGeom prst="roundRect">
            <a:avLst/>
          </a:prstGeom>
          <a:solidFill>
            <a:schemeClr val="bg1"/>
          </a:solidFill>
          <a:ln w="38100" cap="rnd"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71475" lvl="0" indent="-19050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400" b="1" dirty="0" err="1" smtClean="0">
                <a:solidFill>
                  <a:srgbClr val="008000"/>
                </a:solidFill>
                <a:latin typeface="+mn-ea"/>
              </a:rPr>
              <a:t>일고수</a:t>
            </a:r>
            <a:r>
              <a:rPr lang="ko-KR" altLang="en-US" sz="1400" b="1" dirty="0" smtClean="0">
                <a:solidFill>
                  <a:srgbClr val="008000"/>
                </a:solidFill>
                <a:latin typeface="+mn-ea"/>
              </a:rPr>
              <a:t> </a:t>
            </a:r>
            <a:r>
              <a:rPr lang="ko-KR" altLang="en-US" sz="1400" b="1" dirty="0" err="1" smtClean="0">
                <a:solidFill>
                  <a:srgbClr val="008000"/>
                </a:solidFill>
                <a:latin typeface="+mn-ea"/>
              </a:rPr>
              <a:t>이명창</a:t>
            </a:r>
            <a:endParaRPr lang="en-US" altLang="ko-KR" sz="1400" b="1" dirty="0" smtClean="0">
              <a:solidFill>
                <a:srgbClr val="008000"/>
              </a:solidFill>
              <a:latin typeface="+mn-ea"/>
            </a:endParaRPr>
          </a:p>
          <a:p>
            <a:pPr marL="371475" lvl="0" indent="-19050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판소리에서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북을 치는 사람이 첫째이고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소리 잘하는 이는 그 다음임을 이르는 말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아무리 명창이라 해도 고수가 잘해야 실력을 발휘할 수 있다는 뜻이다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endParaRPr lang="ko-KR" altLang="en-US" sz="1200" dirty="0" smtClean="0">
              <a:solidFill>
                <a:schemeClr val="tx1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담과 수희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덕담과 수희의 중요성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 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덕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6624216" cy="395536"/>
            <a:chOff x="1619672" y="1832197"/>
            <a:chExt cx="6624216" cy="395536"/>
          </a:xfrm>
        </p:grpSpPr>
        <p:sp>
          <p:nvSpPr>
            <p:cNvPr id="25" name="직사각형 24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사랑 받고 인정 받는 자가 열린다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.</a:t>
              </a:r>
              <a:endParaRPr kumimoji="1" lang="ko-KR" altLang="en-US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32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41" name="직사각형 40"/>
          <p:cNvSpPr/>
          <p:nvPr/>
        </p:nvSpPr>
        <p:spPr>
          <a:xfrm>
            <a:off x="2016224" y="2598584"/>
            <a:ext cx="6227664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덕담과 수희 한마디가 마음을 열리게 할 수 있음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마음이</a:t>
            </a:r>
            <a:r>
              <a:rPr lang="en-US" altLang="ko-KR" sz="1600" dirty="0" smtClean="0"/>
              <a:t> </a:t>
            </a:r>
            <a:r>
              <a:rPr lang="ko-KR" altLang="en-US" sz="1600" dirty="0" smtClean="0"/>
              <a:t>열림으로써 크게 성숙할 수 있음</a:t>
            </a: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buClr>
                <a:srgbClr val="285DA6"/>
              </a:buClr>
              <a:buBlip>
                <a:blip r:embed="rId3"/>
              </a:buBlip>
            </a:pPr>
            <a:endParaRPr lang="en-US" altLang="ko-KR" sz="14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946737"/>
            <a:chOff x="-4613" y="-171400"/>
            <a:chExt cx="9148613" cy="946737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solidFill>
                    <a:prstClr val="black"/>
                  </a:solidFill>
                </a:rPr>
                <a:t>담과 수희</a:t>
              </a:r>
              <a:endParaRPr kumimoji="1" lang="en-US" altLang="ko-KR" sz="3600" b="1" kern="0" dirty="0" smtClean="0">
                <a:solidFill>
                  <a:prstClr val="black"/>
                </a:solidFill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</a:rPr>
                <a:t>덕</a:t>
              </a:r>
              <a:endParaRPr kumimoji="1" lang="ko-KR" altLang="en-US" sz="3600" b="1" kern="0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15" name="그룹 15"/>
          <p:cNvGrpSpPr/>
          <p:nvPr/>
        </p:nvGrpSpPr>
        <p:grpSpPr>
          <a:xfrm>
            <a:off x="1619672" y="1832197"/>
            <a:ext cx="1712157" cy="395536"/>
            <a:chOff x="1619672" y="1832197"/>
            <a:chExt cx="1712157" cy="395536"/>
          </a:xfrm>
        </p:grpSpPr>
        <p:sp>
          <p:nvSpPr>
            <p:cNvPr id="16" name="직사각형 15"/>
            <p:cNvSpPr/>
            <p:nvPr/>
          </p:nvSpPr>
          <p:spPr>
            <a:xfrm>
              <a:off x="1932087" y="1835532"/>
              <a:ext cx="139974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참고하세요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.</a:t>
              </a:r>
            </a:p>
          </p:txBody>
        </p:sp>
        <p:pic>
          <p:nvPicPr>
            <p:cNvPr id="17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8" name="모서리가 둥근 직사각형 17"/>
          <p:cNvSpPr/>
          <p:nvPr/>
        </p:nvSpPr>
        <p:spPr bwMode="auto">
          <a:xfrm>
            <a:off x="2114029" y="2564904"/>
            <a:ext cx="6418783" cy="3672384"/>
          </a:xfrm>
          <a:prstGeom prst="roundRect">
            <a:avLst/>
          </a:prstGeom>
          <a:solidFill>
            <a:schemeClr val="bg1"/>
          </a:solidFill>
          <a:ln w="38100" cap="rnd"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5113" lvl="2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  <a:p>
            <a:pPr marL="265113" lvl="2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endParaRPr lang="en-US" altLang="ko-KR" sz="1200" dirty="0">
              <a:solidFill>
                <a:schemeClr val="tx1"/>
              </a:solidFill>
              <a:latin typeface="+mn-ea"/>
            </a:endParaRPr>
          </a:p>
          <a:p>
            <a:pPr marL="265113" lvl="2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긍정 정서에 대한 연구로 유명한 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프레드릭슨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(Barbara Fredrickson)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은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사람들이 일상생활에서 느끼는 긍정정서와 부정정서의 비율을 조사하였다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긍정성 비율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(Positivity Ratios)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이라고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불리는 이것은 긍정 정서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대 부정정서의 비율을 계산한 것이다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그녀의 연구에 의하면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자신의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내부와 외부에 적절히 집중하고 다른 사람들과 화목한 관계를 유지하는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바람직한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집단에 속한 사람들에게서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나타나는 긍정성의 비율이 </a:t>
            </a:r>
            <a:r>
              <a:rPr lang="en-US" altLang="ko-KR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3:1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 정도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였다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하지만 안타깝게도 미국 사람들의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80%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이상이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3:1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이하의 비율을 보이고 있었다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이러한 결과는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많은 사람들이 더 많은 긍정정서를 느끼며 살 필요가 있다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는 것을 의미한다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우리가 하루 중 다른 사람들에게 주는 </a:t>
            </a:r>
            <a:r>
              <a:rPr lang="ko-KR" altLang="en-US" sz="12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좋은 말들은 그 사람의 긍정정서를 높여서 긍정성 비율을 높일 수 있는 좋은 방법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이라는 것을 기억할 필요가 있다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. </a:t>
            </a:r>
          </a:p>
        </p:txBody>
      </p:sp>
      <p:sp>
        <p:nvSpPr>
          <p:cNvPr id="19" name="모서리가 둥근 직사각형 18"/>
          <p:cNvSpPr/>
          <p:nvPr/>
        </p:nvSpPr>
        <p:spPr bwMode="auto">
          <a:xfrm>
            <a:off x="2555777" y="2780968"/>
            <a:ext cx="3168351" cy="432008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  <a:alpha val="7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0" lvl="1" algn="ctr" defTabSz="966788" latinLnBrk="0">
              <a:buClr>
                <a:srgbClr val="285DA6"/>
              </a:buClr>
            </a:pPr>
            <a:r>
              <a:rPr lang="ko-KR" altLang="en-US" sz="1200" b="1" dirty="0" smtClean="0">
                <a:solidFill>
                  <a:srgbClr val="008000"/>
                </a:solidFill>
                <a:latin typeface="+mn-ea"/>
              </a:rPr>
              <a:t>긍정성 비율에 대한 심리학 연구</a:t>
            </a:r>
            <a:endParaRPr lang="en-US" altLang="ko-KR" sz="1200" b="1" dirty="0" smtClean="0">
              <a:solidFill>
                <a:srgbClr val="008000"/>
              </a:solidFill>
              <a:latin typeface="+mn-ea"/>
            </a:endParaRPr>
          </a:p>
        </p:txBody>
      </p:sp>
      <p:sp>
        <p:nvSpPr>
          <p:cNvPr id="20" name="제목 15"/>
          <p:cNvSpPr txBox="1">
            <a:spLocks/>
          </p:cNvSpPr>
          <p:nvPr/>
        </p:nvSpPr>
        <p:spPr>
          <a:xfrm>
            <a:off x="1187624" y="764704"/>
            <a:ext cx="7452320" cy="36004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ko-KR" altLang="en-US" sz="2800" b="1" dirty="0" smtClean="0">
                <a:solidFill>
                  <a:srgbClr val="008000"/>
                </a:solidFill>
                <a:latin typeface="+mn-ea"/>
              </a:rPr>
              <a:t>덕담과 수희의 중요성</a:t>
            </a:r>
            <a:r>
              <a:rPr lang="en-US" altLang="ko-KR" sz="2800" b="1" dirty="0" smtClean="0">
                <a:solidFill>
                  <a:srgbClr val="008000"/>
                </a:solidFill>
                <a:latin typeface="+mn-ea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1172124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담과 수희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덕담과 수희를 위한 학습 방법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덕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6624216" cy="395536"/>
            <a:chOff x="1619672" y="1832197"/>
            <a:chExt cx="6624216" cy="395536"/>
          </a:xfrm>
        </p:grpSpPr>
        <p:sp>
          <p:nvSpPr>
            <p:cNvPr id="25" name="직사각형 24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주변 사람의 </a:t>
              </a:r>
              <a:r>
                <a:rPr kumimoji="1" lang="ko-KR" altLang="en-US" b="1" kern="0" dirty="0" err="1" smtClean="0">
                  <a:solidFill>
                    <a:srgbClr val="008000"/>
                  </a:solidFill>
                  <a:latin typeface="+mn-ea"/>
                </a:rPr>
                <a:t>긍정점을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 쓰고 표현해준다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.</a:t>
              </a:r>
              <a:endParaRPr kumimoji="1" lang="ko-KR" altLang="en-US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32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41" name="직사각형 40"/>
          <p:cNvSpPr/>
          <p:nvPr/>
        </p:nvSpPr>
        <p:spPr>
          <a:xfrm>
            <a:off x="2016224" y="2492896"/>
            <a:ext cx="6227664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주변 사람들의 </a:t>
            </a:r>
            <a:r>
              <a:rPr lang="ko-KR" altLang="en-US" sz="1600" dirty="0" err="1" smtClean="0"/>
              <a:t>긍정점들을</a:t>
            </a:r>
            <a:r>
              <a:rPr lang="ko-KR" altLang="en-US" sz="1600" dirty="0" smtClean="0"/>
              <a:t> </a:t>
            </a:r>
            <a:r>
              <a:rPr lang="ko-KR" altLang="en-US" sz="1600" dirty="0" smtClean="0"/>
              <a:t>작성해 봄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작성한</a:t>
            </a:r>
            <a:r>
              <a:rPr lang="ko-KR" altLang="en-US" sz="1600" dirty="0" smtClean="0"/>
              <a:t> </a:t>
            </a:r>
            <a:r>
              <a:rPr lang="ko-KR" altLang="en-US" sz="1600" dirty="0" smtClean="0"/>
              <a:t>것들을 표현해줌</a:t>
            </a:r>
            <a:endParaRPr lang="en-US" altLang="ko-KR" sz="1600" dirty="0" smtClean="0">
              <a:latin typeface="+mn-ea"/>
            </a:endParaRPr>
          </a:p>
          <a:p>
            <a:pPr marL="358775" lvl="1" indent="184150" latinLnBrk="0">
              <a:buClr>
                <a:srgbClr val="285DA6"/>
              </a:buClr>
              <a:buBlip>
                <a:blip r:embed="rId3"/>
              </a:buBlip>
            </a:pPr>
            <a:endParaRPr lang="en-US" altLang="ko-KR" sz="1400" dirty="0" smtClean="0">
              <a:latin typeface="+mn-ea"/>
            </a:endParaRPr>
          </a:p>
        </p:txBody>
      </p:sp>
      <p:grpSp>
        <p:nvGrpSpPr>
          <p:cNvPr id="11" name="그룹 15"/>
          <p:cNvGrpSpPr/>
          <p:nvPr/>
        </p:nvGrpSpPr>
        <p:grpSpPr>
          <a:xfrm>
            <a:off x="1619672" y="4149080"/>
            <a:ext cx="6624216" cy="395536"/>
            <a:chOff x="1619672" y="1832197"/>
            <a:chExt cx="6624216" cy="395536"/>
          </a:xfrm>
        </p:grpSpPr>
        <p:sp>
          <p:nvSpPr>
            <p:cNvPr id="12" name="직사각형 11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주변 사람에게 경사가 생기면 메모해두고 꼭 축하해준다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.</a:t>
              </a:r>
              <a:endParaRPr kumimoji="1" lang="ko-KR" altLang="en-US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13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4" name="직사각형 13"/>
          <p:cNvSpPr/>
          <p:nvPr/>
        </p:nvSpPr>
        <p:spPr>
          <a:xfrm>
            <a:off x="2016224" y="4809779"/>
            <a:ext cx="62276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주변 사람들에게 기쁜 일이 일어나면 잊지 않도록 메모를 함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기회를 만들어서 축하해줌</a:t>
            </a:r>
            <a:endParaRPr lang="en-US" altLang="ko-KR" sz="14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smtClean="0">
                  <a:latin typeface="+mn-ea"/>
                </a:rPr>
                <a:t>담과 수희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덕담과 수희를 위한 학습 방법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덕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6624216" cy="395536"/>
            <a:chOff x="1619672" y="1832197"/>
            <a:chExt cx="6624216" cy="395536"/>
          </a:xfrm>
        </p:grpSpPr>
        <p:sp>
          <p:nvSpPr>
            <p:cNvPr id="25" name="직사각형 24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적절한 때를 활용해서 표현한다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.</a:t>
              </a:r>
              <a:endParaRPr kumimoji="1" lang="ko-KR" altLang="en-US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32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41" name="직사각형 40"/>
          <p:cNvSpPr/>
          <p:nvPr/>
        </p:nvSpPr>
        <p:spPr>
          <a:xfrm>
            <a:off x="2016224" y="2492896"/>
            <a:ext cx="62276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적절하지 않은 때에 표현하는 것은 부적절함</a:t>
            </a:r>
            <a:endParaRPr lang="en-US" altLang="ko-KR" sz="1600" dirty="0" smtClean="0">
              <a:latin typeface="+mn-ea"/>
            </a:endParaRP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적절한 타이밍에 표현함</a:t>
            </a:r>
            <a:endParaRPr lang="en-US" altLang="ko-KR" sz="1400" dirty="0" smtClean="0">
              <a:latin typeface="+mn-ea"/>
            </a:endParaRPr>
          </a:p>
        </p:txBody>
      </p:sp>
      <p:grpSp>
        <p:nvGrpSpPr>
          <p:cNvPr id="11" name="그룹 15"/>
          <p:cNvGrpSpPr/>
          <p:nvPr/>
        </p:nvGrpSpPr>
        <p:grpSpPr>
          <a:xfrm>
            <a:off x="1619672" y="4149080"/>
            <a:ext cx="6624216" cy="395536"/>
            <a:chOff x="1619672" y="1832197"/>
            <a:chExt cx="6624216" cy="395536"/>
          </a:xfrm>
        </p:grpSpPr>
        <p:sp>
          <p:nvSpPr>
            <p:cNvPr id="12" name="직사각형 11"/>
            <p:cNvSpPr/>
            <p:nvPr/>
          </p:nvSpPr>
          <p:spPr>
            <a:xfrm>
              <a:off x="1932086" y="1835532"/>
              <a:ext cx="63118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한 번 나누고 끝내지 말고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, </a:t>
              </a:r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나눴던 것을 또 나눈다</a:t>
              </a:r>
              <a:r>
                <a:rPr kumimoji="1" lang="en-US" altLang="ko-KR" b="1" kern="0" dirty="0" smtClean="0">
                  <a:solidFill>
                    <a:srgbClr val="008000"/>
                  </a:solidFill>
                  <a:latin typeface="+mn-ea"/>
                </a:rPr>
                <a:t>.</a:t>
              </a:r>
              <a:endParaRPr kumimoji="1" lang="ko-KR" altLang="en-US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13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4" name="직사각형 13"/>
          <p:cNvSpPr/>
          <p:nvPr/>
        </p:nvSpPr>
        <p:spPr>
          <a:xfrm>
            <a:off x="2016224" y="4809779"/>
            <a:ext cx="62276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한 번 나눴으니까 끝났다고 생각하지 말고 나눴던 것을 또 나눔</a:t>
            </a:r>
            <a:endParaRPr lang="en-US" altLang="ko-KR" sz="1600" dirty="0" smtClean="0">
              <a:latin typeface="+mn-ea"/>
            </a:endParaRP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latin typeface="+mn-ea"/>
              </a:rPr>
              <a:t>표현했던 것을 거듭 표현함</a:t>
            </a:r>
            <a:endParaRPr lang="en-US" altLang="ko-KR" sz="14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2587</TotalTime>
  <Words>439</Words>
  <Application>Microsoft Office PowerPoint</Application>
  <PresentationFormat>화면 슬라이드 쇼(4:3)</PresentationFormat>
  <Paragraphs>68</Paragraphs>
  <Slides>10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10</vt:i4>
      </vt:variant>
    </vt:vector>
  </HeadingPairs>
  <TitlesOfParts>
    <vt:vector size="12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USER</cp:lastModifiedBy>
  <cp:revision>302</cp:revision>
  <dcterms:created xsi:type="dcterms:W3CDTF">2013-07-26T07:32:19Z</dcterms:created>
  <dcterms:modified xsi:type="dcterms:W3CDTF">2014-02-03T02:26:52Z</dcterms:modified>
</cp:coreProperties>
</file>