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6" r:id="rId2"/>
  </p:sldMasterIdLst>
  <p:notesMasterIdLst>
    <p:notesMasterId r:id="rId10"/>
  </p:notesMasterIdLst>
  <p:sldIdLst>
    <p:sldId id="312" r:id="rId3"/>
    <p:sldId id="313" r:id="rId4"/>
    <p:sldId id="314" r:id="rId5"/>
    <p:sldId id="315" r:id="rId6"/>
    <p:sldId id="316" r:id="rId7"/>
    <p:sldId id="317" r:id="rId8"/>
    <p:sldId id="318" r:id="rId9"/>
  </p:sldIdLst>
  <p:sldSz cx="9144000" cy="6858000" type="screen4x3"/>
  <p:notesSz cx="6805613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FFFF"/>
    <a:srgbClr val="265DAA"/>
    <a:srgbClr val="285DA6"/>
    <a:srgbClr val="0066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730" autoAdjust="0"/>
    <p:restoredTop sz="99366" autoAdjust="0"/>
  </p:normalViewPr>
  <p:slideViewPr>
    <p:cSldViewPr>
      <p:cViewPr varScale="1">
        <p:scale>
          <a:sx n="95" d="100"/>
          <a:sy n="95" d="100"/>
        </p:scale>
        <p:origin x="-90" y="-2304"/>
      </p:cViewPr>
      <p:guideLst>
        <p:guide orient="horz" pos="1389"/>
        <p:guide orient="horz" pos="799"/>
        <p:guide orient="horz" pos="482"/>
        <p:guide orient="horz" pos="1797"/>
        <p:guide orient="horz" pos="4065"/>
        <p:guide orient="horz" pos="1616"/>
        <p:guide pos="1020"/>
        <p:guide pos="812"/>
        <p:guide pos="1332"/>
        <p:guide pos="1548"/>
        <p:guide pos="5511"/>
        <p:guide pos="519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2354F3-8F41-4B51-BBD1-E6051CB59C1E}" type="datetimeFigureOut">
              <a:rPr lang="ko-KR" altLang="en-US" smtClean="0"/>
              <a:pPr/>
              <a:t>2014-02-09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3537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F73A51-6D75-4D58-ADD8-F815416056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650779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Y:\동사섭_동영상\03_원고\03_pdf용 탬플릿\원고-디자인-템플릿_130729_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 userDrawn="1"/>
        </p:nvSpPr>
        <p:spPr>
          <a:xfrm>
            <a:off x="0" y="2276872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ko-KR" altLang="en-US" sz="8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imgs\원고-디자인-템플릿_130802_0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F29EBA-8062-49BD-A293-9CC9B65F99BA}" type="datetimeFigureOut">
              <a:rPr lang="ko-KR" altLang="en-US" smtClean="0">
                <a:solidFill>
                  <a:prstClr val="black"/>
                </a:solidFill>
              </a:rPr>
              <a:pPr/>
              <a:t>2014-02-09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5E8D0C-0CD6-4C1C-8165-DB4630E5EFDD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원고-디자인-템플릿_130729_04.jp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Y:\동사섭_동영상\03_원고\03_pdf용 탬플릿\140120\sample2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04864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ko-KR" altLang="en-US" sz="80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불해의</a:t>
            </a:r>
            <a:r>
              <a:rPr lang="ko-KR" altLang="en-US" sz="8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 덕</a:t>
            </a:r>
            <a:endParaRPr lang="en-US" altLang="ko-KR" sz="8000" b="1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  <a:p>
            <a:pPr lvl="0" algn="ctr">
              <a:spcBef>
                <a:spcPct val="0"/>
              </a:spcBef>
            </a:pPr>
            <a:r>
              <a:rPr lang="en-US" altLang="ko-KR" sz="48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48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不害</a:t>
            </a:r>
            <a:r>
              <a:rPr lang="ko-KR" altLang="en-US" sz="48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의</a:t>
            </a:r>
            <a:r>
              <a:rPr lang="ko-KR" altLang="en-US" sz="48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 德</a:t>
            </a:r>
            <a:r>
              <a:rPr lang="en-US" altLang="ko-KR" sz="48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4800" b="1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457450" y="2852738"/>
            <a:ext cx="5786438" cy="1646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다른 사람이 나의 기대에 부합하는 행동을 하는 것 만이 덕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(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德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)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은 아님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2"/>
              </a:buBlip>
            </a:pPr>
            <a:r>
              <a:rPr lang="ko-KR" altLang="en-US" sz="1600" dirty="0" smtClean="0"/>
              <a:t>그 사람이 나 혹은 우리를 해치지 않는 것</a:t>
            </a:r>
            <a:r>
              <a:rPr lang="en-US" altLang="ko-KR" sz="1600" dirty="0" smtClean="0"/>
              <a:t>(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不害</a:t>
            </a:r>
            <a:r>
              <a:rPr lang="en-US" altLang="ko-KR" sz="1600" dirty="0" smtClean="0"/>
              <a:t>) </a:t>
            </a:r>
            <a:r>
              <a:rPr lang="ko-KR" altLang="en-US" sz="1600" dirty="0" smtClean="0"/>
              <a:t>만으로도 덕</a:t>
            </a:r>
            <a:r>
              <a:rPr lang="en-US" altLang="ko-KR" sz="1600" dirty="0" smtClean="0"/>
              <a:t>(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德</a:t>
            </a:r>
            <a:r>
              <a:rPr lang="en-US" altLang="ko-KR" sz="1600" dirty="0" smtClean="0"/>
              <a:t>)</a:t>
            </a:r>
            <a:r>
              <a:rPr lang="ko-KR" altLang="en-US" sz="1600" dirty="0" smtClean="0"/>
              <a:t>이라고 생각해야 함</a:t>
            </a:r>
            <a:endParaRPr lang="ko-KR" altLang="en-US" sz="1600" dirty="0">
              <a:latin typeface="+mn-ea"/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해의 덕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3"/>
                </a:buBlip>
                <a:defRPr/>
              </a:pPr>
              <a:r>
                <a:rPr kumimoji="1" lang="ko-KR" altLang="en-US" sz="2800" b="1" kern="0" dirty="0" err="1" smtClean="0">
                  <a:solidFill>
                    <a:srgbClr val="008000"/>
                  </a:solidFill>
                  <a:latin typeface="+mn-ea"/>
                </a:rPr>
                <a:t>불해의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 덕이란 무엇인가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?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불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3654997" cy="395536"/>
            <a:chOff x="1619672" y="1832197"/>
            <a:chExt cx="3654997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334258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chemeClr val="accent6">
                      <a:lumMod val="75000"/>
                    </a:schemeClr>
                  </a:solidFill>
                  <a:latin typeface="+mn-ea"/>
                </a:rPr>
                <a:t>해치지 않는 것으로 덕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이 된다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.</a:t>
              </a: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457450" y="2852738"/>
            <a:ext cx="5786438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공동체 생활을 하다 보면 함께 하고 싶은 사람이 있는 반면 같이 하고 싶지 않고 공동체에 해가 된다는 생각을 들게 하는 사람이 있음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. </a:t>
            </a: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2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공동체에서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더 이상 함께할 수 없다고 느껴지는 사람이 있다면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어떻게 할 것인가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?</a:t>
            </a: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2"/>
              </a:buBlip>
            </a:pPr>
            <a:endParaRPr lang="ko-KR" altLang="en-US" sz="1600" dirty="0">
              <a:latin typeface="+mn-ea"/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해의 덕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3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공동체와 </a:t>
              </a:r>
              <a:r>
                <a:rPr kumimoji="1" lang="ko-KR" altLang="en-US" sz="2800" b="1" kern="0" dirty="0" err="1" smtClean="0">
                  <a:solidFill>
                    <a:srgbClr val="008000"/>
                  </a:solidFill>
                  <a:latin typeface="+mn-ea"/>
                </a:rPr>
                <a:t>불해의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 덕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불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3199744" cy="395536"/>
            <a:chOff x="1619672" y="1832197"/>
            <a:chExt cx="3199744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288732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공동체를 이루며 살아가기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457450" y="2852738"/>
            <a:ext cx="5786438" cy="34317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세상을 살다 보면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‘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어떤 상황에 가장 적절한 것이 무엇인지에 대한 판단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’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을 해야 하는 경우가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생김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2"/>
              </a:buBlip>
            </a:pPr>
            <a:r>
              <a:rPr lang="ko-KR" altLang="en-US" sz="1600" dirty="0" smtClean="0"/>
              <a:t>많은 법과 규칙들이 이러한 판단의 기준이 되고 </a:t>
            </a:r>
            <a:r>
              <a:rPr lang="ko-KR" altLang="en-US" sz="1600" dirty="0" smtClean="0"/>
              <a:t>있음</a:t>
            </a:r>
            <a:r>
              <a:rPr lang="en-US" altLang="ko-KR" sz="1600" dirty="0" smtClean="0"/>
              <a:t> </a:t>
            </a:r>
            <a:endParaRPr lang="en-US" altLang="ko-KR" sz="1600" dirty="0" smtClean="0"/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2"/>
              </a:buBlip>
            </a:pP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스스로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내부적인 판단을 내려야 할 때는 어떠한가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?</a:t>
            </a: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2"/>
              </a:buBlip>
            </a:pPr>
            <a:r>
              <a:rPr lang="ko-KR" altLang="en-US" sz="1600" dirty="0" smtClean="0"/>
              <a:t>자신 내부에도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판단의 기준이 되는 원칙과 신념</a:t>
            </a:r>
            <a:r>
              <a:rPr lang="ko-KR" altLang="en-US" sz="1600" dirty="0" smtClean="0"/>
              <a:t>이 있어야 </a:t>
            </a:r>
            <a:r>
              <a:rPr lang="ko-KR" altLang="en-US" sz="1600" dirty="0" smtClean="0"/>
              <a:t>함</a:t>
            </a:r>
            <a:endParaRPr lang="en-US" altLang="ko-KR" sz="1600" dirty="0" smtClean="0"/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2"/>
              </a:buBlip>
            </a:pPr>
            <a:endParaRPr lang="ko-KR" altLang="en-US" sz="1600" dirty="0">
              <a:latin typeface="+mn-ea"/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해의 덕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3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공동체와 </a:t>
              </a:r>
              <a:r>
                <a:rPr kumimoji="1" lang="ko-KR" altLang="en-US" sz="2800" b="1" kern="0" dirty="0" err="1" smtClean="0">
                  <a:solidFill>
                    <a:srgbClr val="008000"/>
                  </a:solidFill>
                  <a:latin typeface="+mn-ea"/>
                </a:rPr>
                <a:t>불해의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 덕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불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4680520" cy="395536"/>
            <a:chOff x="1619672" y="1832197"/>
            <a:chExt cx="4680520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6" y="1835532"/>
              <a:ext cx="436810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b="1" smtClean="0">
                  <a:solidFill>
                    <a:srgbClr val="008000"/>
                  </a:solidFill>
                  <a:latin typeface="+mn-ea"/>
                </a:rPr>
                <a:t>판단의 기준이 되는 원칙과 신념 세우기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해의 덕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판단을 위한 원칙 세우기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불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09328"/>
            <a:ext cx="4680520" cy="395536"/>
            <a:chOff x="1619672" y="1832197"/>
            <a:chExt cx="4680520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6" y="1835532"/>
              <a:ext cx="436810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사례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1" name="모서리가 둥근 직사각형 10"/>
          <p:cNvSpPr/>
          <p:nvPr/>
        </p:nvSpPr>
        <p:spPr>
          <a:xfrm>
            <a:off x="2123727" y="2205038"/>
            <a:ext cx="6612285" cy="4392612"/>
          </a:xfrm>
          <a:prstGeom prst="roundRect">
            <a:avLst/>
          </a:prstGeom>
          <a:solidFill>
            <a:schemeClr val="bg1"/>
          </a:solidFill>
          <a:ln w="5715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20000"/>
              </a:lnSpc>
            </a:pPr>
            <a:r>
              <a:rPr lang="ko-KR" altLang="en-US" sz="1100" dirty="0" smtClean="0">
                <a:solidFill>
                  <a:schemeClr val="tx1"/>
                </a:solidFill>
              </a:rPr>
              <a:t>하루는 절에 객</a:t>
            </a:r>
            <a:r>
              <a:rPr lang="en-US" altLang="ko-KR" sz="1100" dirty="0" smtClean="0">
                <a:solidFill>
                  <a:schemeClr val="tx1"/>
                </a:solidFill>
              </a:rPr>
              <a:t>(</a:t>
            </a:r>
            <a:r>
              <a:rPr lang="ko-KR" altLang="en-US" sz="1100" dirty="0" smtClean="0">
                <a:solidFill>
                  <a:schemeClr val="tx1"/>
                </a:solidFill>
              </a:rPr>
              <a:t>客</a:t>
            </a:r>
            <a:r>
              <a:rPr lang="en-US" altLang="ko-KR" sz="1100" dirty="0" smtClean="0">
                <a:solidFill>
                  <a:schemeClr val="tx1"/>
                </a:solidFill>
              </a:rPr>
              <a:t>)</a:t>
            </a:r>
            <a:r>
              <a:rPr lang="ko-KR" altLang="en-US" sz="1100" dirty="0" smtClean="0">
                <a:solidFill>
                  <a:schemeClr val="tx1"/>
                </a:solidFill>
              </a:rPr>
              <a:t>스님 한 분이 왔습니다</a:t>
            </a:r>
            <a:r>
              <a:rPr lang="en-US" altLang="ko-KR" sz="1100" dirty="0" smtClean="0">
                <a:solidFill>
                  <a:schemeClr val="tx1"/>
                </a:solidFill>
              </a:rPr>
              <a:t>. </a:t>
            </a:r>
            <a:r>
              <a:rPr lang="ko-KR" altLang="en-US" sz="1100" dirty="0" smtClean="0">
                <a:solidFill>
                  <a:schemeClr val="tx1"/>
                </a:solidFill>
              </a:rPr>
              <a:t>그 당시 절에 스님이 없어서 고민이었기 때문에 </a:t>
            </a:r>
            <a:r>
              <a:rPr lang="ko-KR" altLang="en-US" sz="1100" dirty="0" err="1" smtClean="0">
                <a:solidFill>
                  <a:schemeClr val="tx1"/>
                </a:solidFill>
              </a:rPr>
              <a:t>객스님이</a:t>
            </a:r>
            <a:r>
              <a:rPr lang="ko-KR" altLang="en-US" sz="1100" dirty="0" smtClean="0">
                <a:solidFill>
                  <a:schemeClr val="tx1"/>
                </a:solidFill>
              </a:rPr>
              <a:t> 와주신 것만으로도 크게 반갑고 고마웠습니다</a:t>
            </a:r>
            <a:r>
              <a:rPr lang="en-US" altLang="ko-KR" sz="1100" dirty="0" smtClean="0">
                <a:solidFill>
                  <a:schemeClr val="tx1"/>
                </a:solidFill>
              </a:rPr>
              <a:t>. </a:t>
            </a:r>
            <a:r>
              <a:rPr lang="ko-KR" altLang="en-US" sz="1100" dirty="0" smtClean="0">
                <a:solidFill>
                  <a:schemeClr val="tx1"/>
                </a:solidFill>
              </a:rPr>
              <a:t>그런데 몇 주 지나지 않아서</a:t>
            </a:r>
            <a:r>
              <a:rPr lang="en-US" altLang="ko-KR" sz="1100" dirty="0" smtClean="0">
                <a:solidFill>
                  <a:schemeClr val="tx1"/>
                </a:solidFill>
              </a:rPr>
              <a:t> </a:t>
            </a:r>
            <a:r>
              <a:rPr lang="ko-KR" altLang="en-US" sz="1100" dirty="0" smtClean="0">
                <a:solidFill>
                  <a:schemeClr val="tx1"/>
                </a:solidFill>
              </a:rPr>
              <a:t>문제가 발생하기 시작했습니다</a:t>
            </a:r>
            <a:r>
              <a:rPr lang="en-US" altLang="ko-KR" sz="1100" dirty="0" smtClean="0">
                <a:solidFill>
                  <a:schemeClr val="tx1"/>
                </a:solidFill>
              </a:rPr>
              <a:t>. </a:t>
            </a:r>
            <a:r>
              <a:rPr lang="ko-KR" altLang="en-US" sz="1100" dirty="0" smtClean="0">
                <a:solidFill>
                  <a:schemeClr val="tx1"/>
                </a:solidFill>
              </a:rPr>
              <a:t>다른 대중들과 신도들이 </a:t>
            </a:r>
            <a:r>
              <a:rPr lang="en-US" altLang="ko-KR" sz="1100" dirty="0" smtClean="0">
                <a:solidFill>
                  <a:schemeClr val="tx1"/>
                </a:solidFill>
              </a:rPr>
              <a:t>‘</a:t>
            </a:r>
            <a:r>
              <a:rPr lang="ko-KR" altLang="en-US" sz="1100" dirty="0" smtClean="0">
                <a:solidFill>
                  <a:schemeClr val="tx1"/>
                </a:solidFill>
              </a:rPr>
              <a:t>새로 오신 스님이 이 절에 계시면 안 됩니다</a:t>
            </a:r>
            <a:r>
              <a:rPr lang="en-US" altLang="ko-KR" sz="1100" dirty="0" smtClean="0">
                <a:solidFill>
                  <a:schemeClr val="tx1"/>
                </a:solidFill>
              </a:rPr>
              <a:t>.’</a:t>
            </a:r>
            <a:r>
              <a:rPr lang="ko-KR" altLang="en-US" sz="1100" dirty="0" smtClean="0">
                <a:solidFill>
                  <a:schemeClr val="tx1"/>
                </a:solidFill>
              </a:rPr>
              <a:t>라며 그 객스님을 내보내야 한다고 아우성이었습니다</a:t>
            </a:r>
            <a:r>
              <a:rPr lang="en-US" altLang="ko-KR" sz="1100" dirty="0" smtClean="0">
                <a:solidFill>
                  <a:schemeClr val="tx1"/>
                </a:solidFill>
              </a:rPr>
              <a:t>. </a:t>
            </a:r>
          </a:p>
          <a:p>
            <a:pPr>
              <a:lnSpc>
                <a:spcPct val="120000"/>
              </a:lnSpc>
            </a:pPr>
            <a:r>
              <a:rPr lang="ko-KR" altLang="en-US" sz="1100" dirty="0" smtClean="0">
                <a:solidFill>
                  <a:schemeClr val="tx1"/>
                </a:solidFill>
              </a:rPr>
              <a:t>주지스님은 서두르지 않고 시간을 두고 그 문제에 대해서 생각해보았습니다</a:t>
            </a:r>
            <a:r>
              <a:rPr lang="en-US" altLang="ko-KR" sz="1100" dirty="0" smtClean="0">
                <a:solidFill>
                  <a:schemeClr val="tx1"/>
                </a:solidFill>
              </a:rPr>
              <a:t>. </a:t>
            </a:r>
            <a:r>
              <a:rPr lang="ko-KR" altLang="en-US" sz="1100" dirty="0" smtClean="0">
                <a:solidFill>
                  <a:schemeClr val="tx1"/>
                </a:solidFill>
              </a:rPr>
              <a:t>그리고 어느 정도 문제를 일으켜야 공동체에서 내보내야 되는가에 대한 기준 두 가지를 제시했습니다</a:t>
            </a:r>
            <a:r>
              <a:rPr lang="en-US" altLang="ko-KR" sz="1100" dirty="0" smtClean="0">
                <a:solidFill>
                  <a:schemeClr val="tx1"/>
                </a:solidFill>
              </a:rPr>
              <a:t>. </a:t>
            </a:r>
            <a:r>
              <a:rPr lang="ko-KR" altLang="en-US" sz="1100" dirty="0" smtClean="0">
                <a:solidFill>
                  <a:schemeClr val="tx1"/>
                </a:solidFill>
              </a:rPr>
              <a:t>하나는 </a:t>
            </a:r>
            <a:r>
              <a:rPr lang="en-US" altLang="ko-KR" sz="1100" dirty="0" smtClean="0">
                <a:solidFill>
                  <a:schemeClr val="tx1"/>
                </a:solidFill>
              </a:rPr>
              <a:t>‘</a:t>
            </a:r>
            <a:r>
              <a:rPr lang="ko-KR" altLang="en-US" sz="1100" b="1" dirty="0" smtClean="0">
                <a:solidFill>
                  <a:schemeClr val="accent6">
                    <a:lumMod val="75000"/>
                  </a:schemeClr>
                </a:solidFill>
              </a:rPr>
              <a:t>정신병동에 입원시키지 않으면 안 될 정도로 문제가 있어서 공동체에서 감당하기엔 역부족이다</a:t>
            </a:r>
            <a:r>
              <a:rPr lang="en-US" altLang="ko-KR" sz="1100" dirty="0" smtClean="0">
                <a:solidFill>
                  <a:schemeClr val="tx1"/>
                </a:solidFill>
              </a:rPr>
              <a:t>’. </a:t>
            </a:r>
            <a:r>
              <a:rPr lang="ko-KR" altLang="en-US" sz="1100" dirty="0" smtClean="0">
                <a:solidFill>
                  <a:schemeClr val="tx1"/>
                </a:solidFill>
              </a:rPr>
              <a:t>또 하나는</a:t>
            </a:r>
            <a:r>
              <a:rPr lang="en-US" altLang="ko-KR" sz="1100" dirty="0" smtClean="0">
                <a:solidFill>
                  <a:schemeClr val="tx1"/>
                </a:solidFill>
              </a:rPr>
              <a:t> ‘</a:t>
            </a:r>
            <a:r>
              <a:rPr lang="ko-KR" altLang="en-US" sz="1100" b="1" dirty="0" smtClean="0">
                <a:solidFill>
                  <a:schemeClr val="accent6">
                    <a:lumMod val="75000"/>
                  </a:schemeClr>
                </a:solidFill>
              </a:rPr>
              <a:t>경찰을 부르지 않으면 우리로서는 도저히 어찌할 수 없는 상황이다</a:t>
            </a:r>
            <a:r>
              <a:rPr lang="en-US" altLang="ko-KR" sz="1100" b="1" dirty="0" smtClean="0">
                <a:solidFill>
                  <a:schemeClr val="tx1"/>
                </a:solidFill>
              </a:rPr>
              <a:t>. </a:t>
            </a:r>
            <a:r>
              <a:rPr lang="en-US" altLang="ko-KR" sz="1100" dirty="0" smtClean="0">
                <a:solidFill>
                  <a:schemeClr val="tx1"/>
                </a:solidFill>
              </a:rPr>
              <a:t>‘ </a:t>
            </a:r>
            <a:r>
              <a:rPr lang="ko-KR" altLang="en-US" sz="1100" dirty="0" smtClean="0">
                <a:solidFill>
                  <a:schemeClr val="tx1"/>
                </a:solidFill>
              </a:rPr>
              <a:t>가 그 기준이었습니다</a:t>
            </a:r>
            <a:r>
              <a:rPr lang="en-US" altLang="ko-KR" sz="1100" dirty="0" smtClean="0">
                <a:solidFill>
                  <a:schemeClr val="tx1"/>
                </a:solidFill>
              </a:rPr>
              <a:t>. </a:t>
            </a:r>
            <a:r>
              <a:rPr lang="ko-KR" altLang="en-US" sz="1100" dirty="0" smtClean="0">
                <a:solidFill>
                  <a:schemeClr val="tx1"/>
                </a:solidFill>
              </a:rPr>
              <a:t>이렇게 기준을 정해놓으니 마음 속에서 이 사람은 </a:t>
            </a:r>
            <a:r>
              <a:rPr lang="en-US" altLang="ko-KR" sz="1100" dirty="0" smtClean="0">
                <a:solidFill>
                  <a:schemeClr val="tx1"/>
                </a:solidFill>
              </a:rPr>
              <a:t> </a:t>
            </a:r>
            <a:r>
              <a:rPr lang="ko-KR" altLang="en-US" sz="1100" dirty="0" smtClean="0">
                <a:solidFill>
                  <a:schemeClr val="tx1"/>
                </a:solidFill>
              </a:rPr>
              <a:t>공동체에서 내쳐야 할 정도는 아직 아니라는 생각에 도달했습니다</a:t>
            </a:r>
            <a:r>
              <a:rPr lang="en-US" altLang="ko-KR" sz="1100" dirty="0" smtClean="0">
                <a:solidFill>
                  <a:schemeClr val="tx1"/>
                </a:solidFill>
              </a:rPr>
              <a:t>. </a:t>
            </a:r>
            <a:r>
              <a:rPr lang="ko-KR" altLang="en-US" sz="1100" dirty="0" smtClean="0">
                <a:solidFill>
                  <a:schemeClr val="tx1"/>
                </a:solidFill>
              </a:rPr>
              <a:t>그래서 주지스님은 다른 대중과 신도들에게</a:t>
            </a:r>
            <a:r>
              <a:rPr lang="en-US" altLang="ko-KR" sz="1100" dirty="0" smtClean="0">
                <a:solidFill>
                  <a:schemeClr val="tx1"/>
                </a:solidFill>
              </a:rPr>
              <a:t> </a:t>
            </a:r>
            <a:r>
              <a:rPr lang="ko-KR" altLang="en-US" sz="1100" dirty="0" smtClean="0">
                <a:solidFill>
                  <a:schemeClr val="tx1"/>
                </a:solidFill>
              </a:rPr>
              <a:t>이야기했습니다</a:t>
            </a:r>
            <a:r>
              <a:rPr lang="en-US" altLang="ko-KR" sz="1100" dirty="0" smtClean="0">
                <a:solidFill>
                  <a:schemeClr val="tx1"/>
                </a:solidFill>
              </a:rPr>
              <a:t>. </a:t>
            </a:r>
          </a:p>
          <a:p>
            <a:pPr>
              <a:lnSpc>
                <a:spcPct val="120000"/>
              </a:lnSpc>
            </a:pPr>
            <a:r>
              <a:rPr lang="en-US" altLang="ko-KR" sz="1100" dirty="0" smtClean="0">
                <a:solidFill>
                  <a:schemeClr val="tx1"/>
                </a:solidFill>
              </a:rPr>
              <a:t>“</a:t>
            </a:r>
            <a:r>
              <a:rPr lang="ko-KR" altLang="en-US" sz="1100" dirty="0" smtClean="0">
                <a:solidFill>
                  <a:schemeClr val="tx1"/>
                </a:solidFill>
              </a:rPr>
              <a:t>자 우리 한번 생각해 봅시다</a:t>
            </a:r>
            <a:r>
              <a:rPr lang="en-US" altLang="ko-KR" sz="1100" dirty="0" smtClean="0">
                <a:solidFill>
                  <a:schemeClr val="tx1"/>
                </a:solidFill>
              </a:rPr>
              <a:t>. </a:t>
            </a:r>
            <a:r>
              <a:rPr lang="ko-KR" altLang="en-US" sz="1100" dirty="0" smtClean="0">
                <a:solidFill>
                  <a:schemeClr val="tx1"/>
                </a:solidFill>
              </a:rPr>
              <a:t>사람이 어느 정도 됐을 때 내칠 수 있습니까</a:t>
            </a:r>
            <a:r>
              <a:rPr lang="en-US" altLang="ko-KR" sz="1100" dirty="0" smtClean="0">
                <a:solidFill>
                  <a:schemeClr val="tx1"/>
                </a:solidFill>
              </a:rPr>
              <a:t>? </a:t>
            </a:r>
            <a:r>
              <a:rPr lang="ko-KR" altLang="en-US" sz="1100" dirty="0" smtClean="0">
                <a:solidFill>
                  <a:schemeClr val="tx1"/>
                </a:solidFill>
              </a:rPr>
              <a:t>우리들의 일이 무엇입니까</a:t>
            </a:r>
            <a:r>
              <a:rPr lang="en-US" altLang="ko-KR" sz="1100" dirty="0" smtClean="0">
                <a:solidFill>
                  <a:schemeClr val="tx1"/>
                </a:solidFill>
              </a:rPr>
              <a:t>? </a:t>
            </a:r>
            <a:r>
              <a:rPr lang="ko-KR" altLang="en-US" sz="1100" dirty="0" smtClean="0">
                <a:solidFill>
                  <a:schemeClr val="tx1"/>
                </a:solidFill>
              </a:rPr>
              <a:t>해탈과 자비의 일입니다</a:t>
            </a:r>
            <a:r>
              <a:rPr lang="en-US" altLang="ko-KR" sz="1100" dirty="0" smtClean="0">
                <a:solidFill>
                  <a:schemeClr val="tx1"/>
                </a:solidFill>
              </a:rPr>
              <a:t>. </a:t>
            </a:r>
            <a:r>
              <a:rPr lang="ko-KR" altLang="en-US" sz="1100" b="1" dirty="0" smtClean="0">
                <a:solidFill>
                  <a:schemeClr val="accent6">
                    <a:lumMod val="75000"/>
                  </a:schemeClr>
                </a:solidFill>
              </a:rPr>
              <a:t>어떤 대상이 내 마음에 안 든다면 내가 해야 할 일은 그 대상으로부터 해탈해야 되고</a:t>
            </a:r>
            <a:r>
              <a:rPr lang="en-US" altLang="ko-KR" sz="1100" b="1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ko-KR" altLang="en-US" sz="1100" b="1" dirty="0" smtClean="0">
                <a:solidFill>
                  <a:schemeClr val="accent6">
                    <a:lumMod val="75000"/>
                  </a:schemeClr>
                </a:solidFill>
              </a:rPr>
              <a:t>그 대상이 사람일 때는 그 사람을 사랑과 자비로 안아야 되는 것입니다</a:t>
            </a:r>
            <a:r>
              <a:rPr lang="en-US" altLang="ko-KR" sz="1100" dirty="0" smtClean="0">
                <a:solidFill>
                  <a:schemeClr val="tx1"/>
                </a:solidFill>
              </a:rPr>
              <a:t>. </a:t>
            </a:r>
            <a:r>
              <a:rPr lang="ko-KR" altLang="en-US" sz="1100" dirty="0" smtClean="0">
                <a:solidFill>
                  <a:schemeClr val="tx1"/>
                </a:solidFill>
              </a:rPr>
              <a:t>여러분들은 이 상황에 대해 어느 정도 해탈을 했습니까</a:t>
            </a:r>
            <a:r>
              <a:rPr lang="en-US" altLang="ko-KR" sz="1100" dirty="0" smtClean="0">
                <a:solidFill>
                  <a:schemeClr val="tx1"/>
                </a:solidFill>
              </a:rPr>
              <a:t>? </a:t>
            </a:r>
            <a:r>
              <a:rPr lang="ko-KR" altLang="en-US" sz="1100" dirty="0" smtClean="0">
                <a:solidFill>
                  <a:schemeClr val="tx1"/>
                </a:solidFill>
              </a:rPr>
              <a:t>해탈할 생각들은 하고 계셨습니까</a:t>
            </a:r>
            <a:r>
              <a:rPr lang="en-US" altLang="ko-KR" sz="1100" dirty="0" smtClean="0">
                <a:solidFill>
                  <a:schemeClr val="tx1"/>
                </a:solidFill>
              </a:rPr>
              <a:t>? </a:t>
            </a:r>
            <a:r>
              <a:rPr lang="ko-KR" altLang="en-US" sz="1100" b="1" dirty="0" smtClean="0">
                <a:solidFill>
                  <a:schemeClr val="accent6">
                    <a:lumMod val="75000"/>
                  </a:schemeClr>
                </a:solidFill>
              </a:rPr>
              <a:t>본인의 마음을 다스릴 생각은 하지 않고 밖의 대상을 문제로 삼고만 있었던 것은 아닙니까</a:t>
            </a:r>
            <a:r>
              <a:rPr lang="en-US" altLang="ko-KR" sz="1100" b="1" dirty="0" smtClean="0">
                <a:solidFill>
                  <a:schemeClr val="accent6">
                    <a:lumMod val="75000"/>
                  </a:schemeClr>
                </a:solidFill>
              </a:rPr>
              <a:t>?</a:t>
            </a:r>
            <a:r>
              <a:rPr lang="ko-KR" altLang="en-US" sz="1100" dirty="0" smtClean="0">
                <a:solidFill>
                  <a:schemeClr val="tx1"/>
                </a:solidFill>
              </a:rPr>
              <a:t> 저 사람을 따뜻한 가슴으로</a:t>
            </a:r>
            <a:r>
              <a:rPr lang="en-US" altLang="ko-KR" sz="1100" dirty="0" smtClean="0">
                <a:solidFill>
                  <a:schemeClr val="tx1"/>
                </a:solidFill>
              </a:rPr>
              <a:t>, </a:t>
            </a:r>
            <a:r>
              <a:rPr lang="ko-KR" altLang="en-US" sz="1100" dirty="0" smtClean="0">
                <a:solidFill>
                  <a:schemeClr val="tx1"/>
                </a:solidFill>
              </a:rPr>
              <a:t>부처님의 자비로 안을 마음을 얼마나 가져보셨습니까</a:t>
            </a:r>
            <a:r>
              <a:rPr lang="en-US" altLang="ko-KR" sz="1100" dirty="0" smtClean="0">
                <a:solidFill>
                  <a:schemeClr val="tx1"/>
                </a:solidFill>
              </a:rPr>
              <a:t>? </a:t>
            </a:r>
          </a:p>
          <a:p>
            <a:pPr>
              <a:lnSpc>
                <a:spcPct val="120000"/>
              </a:lnSpc>
            </a:pPr>
            <a:r>
              <a:rPr lang="ko-KR" altLang="en-US" sz="1100" dirty="0" smtClean="0">
                <a:solidFill>
                  <a:schemeClr val="tx1"/>
                </a:solidFill>
              </a:rPr>
              <a:t>그리고는 </a:t>
            </a:r>
            <a:r>
              <a:rPr lang="ko-KR" altLang="en-US" sz="1100" dirty="0" err="1" smtClean="0">
                <a:solidFill>
                  <a:schemeClr val="tx1"/>
                </a:solidFill>
              </a:rPr>
              <a:t>객스님을</a:t>
            </a:r>
            <a:r>
              <a:rPr lang="ko-KR" altLang="en-US" sz="1100" dirty="0" smtClean="0">
                <a:solidFill>
                  <a:schemeClr val="tx1"/>
                </a:solidFill>
              </a:rPr>
              <a:t> 그냥 둔 채로 시간이 흘렀습니다</a:t>
            </a:r>
            <a:r>
              <a:rPr lang="en-US" altLang="ko-KR" sz="1100" dirty="0" smtClean="0">
                <a:solidFill>
                  <a:schemeClr val="tx1"/>
                </a:solidFill>
              </a:rPr>
              <a:t>. </a:t>
            </a:r>
            <a:r>
              <a:rPr lang="ko-KR" altLang="en-US" sz="1100" dirty="0" smtClean="0">
                <a:solidFill>
                  <a:schemeClr val="tx1"/>
                </a:solidFill>
              </a:rPr>
              <a:t>시간이 지나고 보니 별로 문제도 되지 않고 그 스님은 사찰 내에서 해야 할 일이 있을 때 누구보다도 먼저 달려와서 일을 잘 해내는 꼭 필요한 사람이 되어 있었습니다</a:t>
            </a:r>
            <a:r>
              <a:rPr lang="en-US" altLang="ko-KR" sz="1100" dirty="0" smtClean="0">
                <a:solidFill>
                  <a:schemeClr val="tx1"/>
                </a:solidFill>
              </a:rPr>
              <a:t>. </a:t>
            </a:r>
            <a:endParaRPr lang="ko-KR" altLang="en-US" sz="11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해의 덕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판단을 위한 원칙 세우기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불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4680520" cy="395536"/>
            <a:chOff x="1619672" y="1832197"/>
            <a:chExt cx="4680520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6" y="1835532"/>
              <a:ext cx="436810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사례가 주는 교훈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2" name="직사각형 11"/>
          <p:cNvSpPr/>
          <p:nvPr/>
        </p:nvSpPr>
        <p:spPr>
          <a:xfrm>
            <a:off x="2457450" y="2852738"/>
            <a:ext cx="5786438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다른 사람이 우리가 기대하는 바대로 행동하지 않는다고 해서 서운하거나 불평불만을 하고 있지는 않는가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?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혹은 그 사람을 멀리해야 한다고 생각하지 않는가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?</a:t>
            </a: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en-US" altLang="ko-KR" sz="1600" dirty="0" smtClean="0"/>
              <a:t> </a:t>
            </a:r>
            <a:r>
              <a:rPr lang="ko-KR" altLang="en-US" sz="1600" dirty="0" smtClean="0"/>
              <a:t>그 사람이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나를 해치지 않는 것 만이라도 덕</a:t>
            </a:r>
            <a:r>
              <a:rPr lang="ko-KR" altLang="en-US" sz="1600" dirty="0" smtClean="0"/>
              <a:t>이라고 생각하고 그에 따른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원칙을 세워야 함</a:t>
            </a:r>
            <a:r>
              <a:rPr lang="en-US" altLang="ko-KR" sz="1600" dirty="0" smtClean="0"/>
              <a:t>.  </a:t>
            </a: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smtClean="0"/>
              <a:t>어떤 대상이 내 마음에 안 들더라도 그 대상을 탓하기보다는 그 대상으로부터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해탈</a:t>
            </a:r>
            <a:r>
              <a:rPr lang="ko-KR" altLang="en-US" sz="1600" dirty="0" smtClean="0"/>
              <a:t>하고</a:t>
            </a:r>
            <a:r>
              <a:rPr lang="en-US" altLang="ko-KR" sz="1600" dirty="0" smtClean="0"/>
              <a:t>,</a:t>
            </a:r>
            <a:r>
              <a:rPr lang="ko-KR" altLang="en-US" sz="1600" dirty="0" smtClean="0"/>
              <a:t> 그를 사랑과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자비</a:t>
            </a:r>
            <a:r>
              <a:rPr lang="ko-KR" altLang="en-US" sz="1600" dirty="0" smtClean="0"/>
              <a:t>로 안아야 됨</a:t>
            </a:r>
            <a:r>
              <a:rPr lang="en-US" altLang="ko-KR" sz="1600" dirty="0" smtClean="0"/>
              <a:t>. 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 </a:t>
            </a: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endParaRPr lang="ko-KR" altLang="en-US" sz="1600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해의 덕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판단을 위한 원칙 세우기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불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5688632" cy="395536"/>
            <a:chOff x="1619672" y="1832197"/>
            <a:chExt cx="5688632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6" y="1835532"/>
              <a:ext cx="537621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b="1" dirty="0" err="1" smtClean="0">
                  <a:solidFill>
                    <a:srgbClr val="008000"/>
                  </a:solidFill>
                  <a:latin typeface="+mn-ea"/>
                </a:rPr>
                <a:t>불해의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 덕이라는 기준이 주는 이점 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2" name="직사각형 11"/>
          <p:cNvSpPr/>
          <p:nvPr/>
        </p:nvSpPr>
        <p:spPr>
          <a:xfrm>
            <a:off x="2457450" y="2852738"/>
            <a:ext cx="5786438" cy="34317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내 마음이 편함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smtClean="0"/>
              <a:t>바람직한 원칙과 기준이 있다면 판단을 하는데 망설이거나 고민할 필요가 없음</a:t>
            </a:r>
            <a:endParaRPr lang="en-US" altLang="ko-KR" sz="1600" dirty="0" smtClean="0"/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상대방은 상처 받지 않고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끝내는 감화될 수 있음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smtClean="0"/>
              <a:t>내 뜻과 감정이 상대에게 전달되어 끝내는 감화가 되고 이것이 공동체의 공덕이 됨</a:t>
            </a:r>
            <a:r>
              <a:rPr lang="en-US" altLang="ko-KR" sz="1600" dirty="0" smtClean="0"/>
              <a:t> </a:t>
            </a: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endParaRPr lang="ko-KR" altLang="en-US" sz="1600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263525" indent="-263525" latinLnBrk="0">
          <a:buClr>
            <a:schemeClr val="tx1">
              <a:lumMod val="65000"/>
              <a:lumOff val="35000"/>
            </a:schemeClr>
          </a:buClr>
          <a:buFont typeface="Arial" pitchFamily="34" charset="0"/>
          <a:buChar char="•"/>
          <a:defRPr sz="1600" dirty="0" smtClean="0">
            <a:solidFill>
              <a:srgbClr val="000000"/>
            </a:solidFill>
            <a:latin typeface="+mn-ea"/>
          </a:defRPr>
        </a:defPPr>
      </a:lstStyle>
    </a:spDef>
    <a:lnDef>
      <a:spPr>
        <a:ln w="12700">
          <a:solidFill>
            <a:srgbClr val="23AC38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effectLst>
          <a:outerShdw blurRad="76200" dist="12700" dir="2700000" algn="tl" rotWithShape="0">
            <a:prstClr val="black">
              <a:alpha val="40000"/>
            </a:prstClr>
          </a:outerShdw>
        </a:effectLst>
      </a:spPr>
      <a:bodyPr vert="horz" lIns="91440" tIns="45720" rIns="91440" bIns="45720" rtlCol="0" anchor="ctr">
        <a:noAutofit/>
      </a:bodyPr>
      <a:lstStyle>
        <a:defPPr marL="0" marR="0" indent="0" algn="r" defTabSz="914400" rtl="0" eaLnBrk="1" fontAlgn="auto" latinLnBrk="1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나눔고딕" pitchFamily="50" charset="-127"/>
            <a:ea typeface="나눔고딕" pitchFamily="50" charset="-127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1982</TotalTime>
  <Words>534</Words>
  <Application>Microsoft Office PowerPoint</Application>
  <PresentationFormat>화면 슬라이드 쇼(4:3)</PresentationFormat>
  <Paragraphs>47</Paragraphs>
  <Slides>7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7</vt:i4>
      </vt:variant>
    </vt:vector>
  </HeadingPairs>
  <TitlesOfParts>
    <vt:vector size="9" baseType="lpstr">
      <vt:lpstr>Office 테마</vt:lpstr>
      <vt:lpstr>디자인 사용자 지정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lovin</dc:creator>
  <cp:lastModifiedBy>이경수</cp:lastModifiedBy>
  <cp:revision>255</cp:revision>
  <dcterms:created xsi:type="dcterms:W3CDTF">2013-07-26T07:32:19Z</dcterms:created>
  <dcterms:modified xsi:type="dcterms:W3CDTF">2014-02-09T09:21:39Z</dcterms:modified>
</cp:coreProperties>
</file>