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75" r:id="rId5"/>
    <p:sldId id="277" r:id="rId6"/>
    <p:sldId id="279" r:id="rId7"/>
    <p:sldId id="278" r:id="rId8"/>
    <p:sldId id="280" r:id="rId9"/>
    <p:sldId id="282" r:id="rId10"/>
    <p:sldId id="281" r:id="rId11"/>
    <p:sldId id="28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35422"/>
    <a:srgbClr val="9A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566" y="-258"/>
      </p:cViewPr>
      <p:guideLst>
        <p:guide orient="horz" pos="1933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3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2BB2-9AFA-4082-A193-C6BD6773AAE7}" type="datetimeFigureOut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6F12-A3C9-41D1-AF87-0DFEC72F74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9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886871"/>
            <a:ext cx="3275856" cy="5969701"/>
            <a:chOff x="0" y="886871"/>
            <a:chExt cx="3275856" cy="5969701"/>
          </a:xfrm>
        </p:grpSpPr>
        <p:sp>
          <p:nvSpPr>
            <p:cNvPr id="7" name="직사각형 5"/>
            <p:cNvSpPr/>
            <p:nvPr/>
          </p:nvSpPr>
          <p:spPr>
            <a:xfrm>
              <a:off x="0" y="886871"/>
              <a:ext cx="2478117" cy="5960176"/>
            </a:xfrm>
            <a:custGeom>
              <a:avLst/>
              <a:gdLst/>
              <a:ahLst/>
              <a:cxnLst/>
              <a:rect l="l" t="t" r="r" b="b"/>
              <a:pathLst>
                <a:path w="2478117" h="5960176">
                  <a:moveTo>
                    <a:pt x="0" y="0"/>
                  </a:moveTo>
                  <a:cubicBezTo>
                    <a:pt x="117421" y="2407607"/>
                    <a:pt x="1058745" y="4538127"/>
                    <a:pt x="2478117" y="5960176"/>
                  </a:cubicBezTo>
                  <a:lnTo>
                    <a:pt x="0" y="5960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5"/>
            <p:cNvSpPr/>
            <p:nvPr/>
          </p:nvSpPr>
          <p:spPr>
            <a:xfrm>
              <a:off x="0" y="1465490"/>
              <a:ext cx="1036977" cy="5381557"/>
            </a:xfrm>
            <a:custGeom>
              <a:avLst/>
              <a:gdLst/>
              <a:ahLst/>
              <a:cxnLst/>
              <a:rect l="l" t="t" r="r" b="b"/>
              <a:pathLst>
                <a:path w="1036977" h="5381557">
                  <a:moveTo>
                    <a:pt x="0" y="0"/>
                  </a:moveTo>
                  <a:cubicBezTo>
                    <a:pt x="103437" y="2163745"/>
                    <a:pt x="486240" y="4063981"/>
                    <a:pt x="1036977" y="5381557"/>
                  </a:cubicBezTo>
                  <a:lnTo>
                    <a:pt x="0" y="538155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"/>
            <p:cNvSpPr/>
            <p:nvPr/>
          </p:nvSpPr>
          <p:spPr>
            <a:xfrm>
              <a:off x="0" y="5796013"/>
              <a:ext cx="3275856" cy="1060559"/>
            </a:xfrm>
            <a:custGeom>
              <a:avLst/>
              <a:gdLst/>
              <a:ahLst/>
              <a:cxnLst/>
              <a:rect l="l" t="t" r="r" b="b"/>
              <a:pathLst>
                <a:path w="1833535" h="1060559">
                  <a:moveTo>
                    <a:pt x="0" y="0"/>
                  </a:moveTo>
                  <a:cubicBezTo>
                    <a:pt x="499310" y="444308"/>
                    <a:pt x="1124030" y="807682"/>
                    <a:pt x="1833535" y="1060559"/>
                  </a:cubicBezTo>
                  <a:lnTo>
                    <a:pt x="0" y="1060559"/>
                  </a:lnTo>
                  <a:close/>
                </a:path>
              </a:pathLst>
            </a:custGeom>
            <a:solidFill>
              <a:srgbClr val="9ABB5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9"/>
          <a:stretch/>
        </p:blipFill>
        <p:spPr bwMode="auto">
          <a:xfrm>
            <a:off x="0" y="0"/>
            <a:ext cx="9144001" cy="686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그룹 60"/>
          <p:cNvGrpSpPr/>
          <p:nvPr/>
        </p:nvGrpSpPr>
        <p:grpSpPr>
          <a:xfrm>
            <a:off x="664518" y="1097400"/>
            <a:ext cx="7848872" cy="4851880"/>
            <a:chOff x="611560" y="1226557"/>
            <a:chExt cx="7848872" cy="4851880"/>
          </a:xfrm>
        </p:grpSpPr>
        <p:sp>
          <p:nvSpPr>
            <p:cNvPr id="60" name="모서리가 둥근 직사각형 59"/>
            <p:cNvSpPr/>
            <p:nvPr/>
          </p:nvSpPr>
          <p:spPr>
            <a:xfrm>
              <a:off x="611560" y="1582286"/>
              <a:ext cx="7848872" cy="4496151"/>
            </a:xfrm>
            <a:prstGeom prst="roundRect">
              <a:avLst>
                <a:gd name="adj" fmla="val 5074"/>
              </a:avLst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78000">
                  <a:schemeClr val="bg1"/>
                </a:gs>
              </a:gsLst>
              <a:lin ang="16800000" scaled="0"/>
              <a:tileRect/>
            </a:gradFill>
            <a:ln w="412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899915" y="1226557"/>
              <a:ext cx="3528069" cy="637084"/>
            </a:xfrm>
            <a:prstGeom prst="roundRect">
              <a:avLst>
                <a:gd name="adj" fmla="val 5000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1378403" y="1334606"/>
              <a:ext cx="2556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lvl="0" algn="ctr" eaLnBrk="1" hangingPunct="1"/>
              <a:r>
                <a:rPr kumimoji="0" lang="ko-KR" altLang="en-US" sz="2000" b="1" dirty="0">
                  <a:solidFill>
                    <a:prstClr val="white"/>
                  </a:solidFill>
                  <a:latin typeface="맑은 고딕"/>
                  <a:ea typeface="맑은 고딕"/>
                </a:rPr>
                <a:t>구현 </a:t>
              </a:r>
              <a:r>
                <a:rPr kumimoji="0" lang="ko-KR" altLang="en-US" sz="2000" b="1" dirty="0" err="1">
                  <a:solidFill>
                    <a:prstClr val="white"/>
                  </a:solidFill>
                  <a:latin typeface="맑은 고딕"/>
                  <a:ea typeface="맑은 고딕"/>
                </a:rPr>
                <a:t>행복론의</a:t>
              </a:r>
              <a:r>
                <a:rPr kumimoji="0" lang="ko-KR" altLang="en-US" sz="2000" b="1" dirty="0">
                  <a:solidFill>
                    <a:prstClr val="white"/>
                  </a:solidFill>
                  <a:latin typeface="맑은 고딕"/>
                  <a:ea typeface="맑은 고딕"/>
                </a:rPr>
                <a:t> 함정</a:t>
              </a:r>
            </a:p>
          </p:txBody>
        </p:sp>
        <p:grpSp>
          <p:nvGrpSpPr>
            <p:cNvPr id="18" name="그룹 249"/>
            <p:cNvGrpSpPr>
              <a:grpSpLocks/>
            </p:cNvGrpSpPr>
            <p:nvPr/>
          </p:nvGrpSpPr>
          <p:grpSpPr bwMode="auto">
            <a:xfrm>
              <a:off x="942187" y="2348880"/>
              <a:ext cx="3109515" cy="3109515"/>
              <a:chOff x="1777044" y="2235717"/>
              <a:chExt cx="2277470" cy="2277470"/>
            </a:xfrm>
          </p:grpSpPr>
          <p:sp>
            <p:nvSpPr>
              <p:cNvPr id="27" name="도넛 26"/>
              <p:cNvSpPr/>
              <p:nvPr/>
            </p:nvSpPr>
            <p:spPr>
              <a:xfrm>
                <a:off x="1777044" y="2235717"/>
                <a:ext cx="2277470" cy="2277470"/>
              </a:xfrm>
              <a:prstGeom prst="donut">
                <a:avLst>
                  <a:gd name="adj" fmla="val 2797"/>
                </a:avLst>
              </a:prstGeom>
              <a:solidFill>
                <a:schemeClr val="bg1">
                  <a:lumMod val="65000"/>
                  <a:alpha val="2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도넛 27"/>
              <p:cNvSpPr/>
              <p:nvPr/>
            </p:nvSpPr>
            <p:spPr>
              <a:xfrm>
                <a:off x="2022615" y="2481288"/>
                <a:ext cx="1786329" cy="1786329"/>
              </a:xfrm>
              <a:prstGeom prst="donut">
                <a:avLst>
                  <a:gd name="adj" fmla="val 8645"/>
                </a:avLst>
              </a:prstGeom>
              <a:solidFill>
                <a:schemeClr val="bg1">
                  <a:lumMod val="65000"/>
                  <a:alpha val="2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타원 19"/>
            <p:cNvSpPr/>
            <p:nvPr/>
          </p:nvSpPr>
          <p:spPr bwMode="auto">
            <a:xfrm>
              <a:off x="1455931" y="2859921"/>
              <a:ext cx="2084729" cy="208743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600"/>
            </a:p>
          </p:txBody>
        </p:sp>
        <p:sp>
          <p:nvSpPr>
            <p:cNvPr id="21" name="타원 20"/>
            <p:cNvSpPr/>
            <p:nvPr/>
          </p:nvSpPr>
          <p:spPr bwMode="auto">
            <a:xfrm>
              <a:off x="1726326" y="2914000"/>
              <a:ext cx="1570982" cy="142226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alpha val="26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/>
            </a:p>
          </p:txBody>
        </p:sp>
        <p:sp>
          <p:nvSpPr>
            <p:cNvPr id="22" name="타원 21"/>
            <p:cNvSpPr/>
            <p:nvPr/>
          </p:nvSpPr>
          <p:spPr bwMode="auto">
            <a:xfrm flipV="1">
              <a:off x="2175797" y="2817931"/>
              <a:ext cx="593828" cy="5938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/>
            </a:p>
          </p:txBody>
        </p:sp>
        <p:sp>
          <p:nvSpPr>
            <p:cNvPr id="24" name="타원 23"/>
            <p:cNvSpPr/>
            <p:nvPr/>
          </p:nvSpPr>
          <p:spPr bwMode="auto">
            <a:xfrm>
              <a:off x="1445636" y="2851664"/>
              <a:ext cx="2063677" cy="2063679"/>
            </a:xfrm>
            <a:prstGeom prst="ellipse">
              <a:avLst/>
            </a:pr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0">
                  <a:schemeClr val="bg1">
                    <a:alpha val="25000"/>
                  </a:schemeClr>
                </a:gs>
                <a:gs pos="86000">
                  <a:schemeClr val="bg1">
                    <a:alpha val="64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solidFill>
                  <a:prstClr val="white"/>
                </a:solidFill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134666" y="3370941"/>
              <a:ext cx="2471817" cy="1036687"/>
              <a:chOff x="1956167" y="3328417"/>
              <a:chExt cx="2471817" cy="103668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392162" y="3427974"/>
                <a:ext cx="864096" cy="41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ctr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ko-KR" altLang="en-US" sz="1600" b="1" dirty="0" smtClean="0"/>
                  <a:t>소유</a:t>
                </a:r>
                <a:endParaRPr lang="en-US" altLang="ko-KR" sz="1600" b="1" dirty="0" smtClean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92162" y="3951080"/>
                <a:ext cx="864096" cy="41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ctr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ko-KR" altLang="en-US" sz="1600" b="1" dirty="0" smtClean="0"/>
                  <a:t>욕구</a:t>
                </a:r>
                <a:endParaRPr lang="en-US" altLang="ko-KR" sz="1600" b="1" dirty="0" smtClean="0"/>
              </a:p>
            </p:txBody>
          </p:sp>
          <p:cxnSp>
            <p:nvCxnSpPr>
              <p:cNvPr id="9" name="직선 연결선 8"/>
              <p:cNvCxnSpPr/>
              <p:nvPr/>
            </p:nvCxnSpPr>
            <p:spPr>
              <a:xfrm>
                <a:off x="3464170" y="3934492"/>
                <a:ext cx="72008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956167" y="3663048"/>
                <a:ext cx="1800200" cy="41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ctr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ko-KR" altLang="en-US" sz="1600" b="1" dirty="0" smtClean="0"/>
                  <a:t>행복   </a:t>
                </a:r>
                <a:r>
                  <a:rPr lang="en-US" altLang="ko-KR" sz="1600" b="1" dirty="0" smtClean="0"/>
                  <a:t>=</a:t>
                </a:r>
                <a:r>
                  <a:rPr lang="ko-KR" altLang="en-US" sz="1600" b="1" dirty="0" smtClean="0"/>
                  <a:t> </a:t>
                </a:r>
                <a:endParaRPr lang="en-US" altLang="ko-KR" sz="1600" b="1" dirty="0" smtClean="0"/>
              </a:p>
            </p:txBody>
          </p:sp>
          <p:sp>
            <p:nvSpPr>
              <p:cNvPr id="11" name="구름 모양 설명선 10"/>
              <p:cNvSpPr/>
              <p:nvPr/>
            </p:nvSpPr>
            <p:spPr>
              <a:xfrm>
                <a:off x="3275856" y="3328417"/>
                <a:ext cx="1152128" cy="576064"/>
              </a:xfrm>
              <a:prstGeom prst="cloudCallout">
                <a:avLst>
                  <a:gd name="adj1" fmla="val 119690"/>
                  <a:gd name="adj2" fmla="val -15103"/>
                </a:avLst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197"/>
            <p:cNvGrpSpPr>
              <a:grpSpLocks/>
            </p:cNvGrpSpPr>
            <p:nvPr/>
          </p:nvGrpSpPr>
          <p:grpSpPr bwMode="auto">
            <a:xfrm>
              <a:off x="4451953" y="3426510"/>
              <a:ext cx="3519144" cy="740657"/>
              <a:chOff x="251520" y="1844824"/>
              <a:chExt cx="1691580" cy="372616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251520" y="1844824"/>
                <a:ext cx="1684387" cy="37261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7B7B7B"/>
                  </a:gs>
                  <a:gs pos="50000">
                    <a:srgbClr val="BCBCBC"/>
                  </a:gs>
                  <a:gs pos="100000">
                    <a:srgbClr val="E2E2E2"/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/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266700" y="1857375"/>
                <a:ext cx="1676400" cy="35319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0">
                    <a:schemeClr val="bg1">
                      <a:alpha val="25000"/>
                    </a:schemeClr>
                  </a:gs>
                  <a:gs pos="86000">
                    <a:schemeClr val="bg1">
                      <a:alpha val="6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모서리가 둥근 직사각형 31"/>
              <p:cNvSpPr/>
              <p:nvPr/>
            </p:nvSpPr>
            <p:spPr>
              <a:xfrm>
                <a:off x="326349" y="1865939"/>
                <a:ext cx="1545583" cy="22165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1300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1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 bwMode="auto">
            <a:xfrm>
              <a:off x="4624766" y="3403262"/>
              <a:ext cx="32532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손글씨 펜" pitchFamily="66" charset="-127"/>
                  <a:ea typeface="나눔손글씨 펜" pitchFamily="66" charset="-127"/>
                  <a:cs typeface="Arial" pitchFamily="34" charset="0"/>
                </a:rPr>
                <a:t>욕구에 대한 집착은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손글씨 펜" pitchFamily="66" charset="-127"/>
                  <a:ea typeface="나눔손글씨 펜" pitchFamily="66" charset="-127"/>
                  <a:cs typeface="Arial" pitchFamily="34" charset="0"/>
                </a:rPr>
                <a:t>스트레스가 될 수 있습니다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손글씨 펜" pitchFamily="66" charset="-127"/>
                  <a:ea typeface="나눔손글씨 펜" pitchFamily="66" charset="-127"/>
                  <a:cs typeface="Arial" pitchFamily="34" charset="0"/>
                </a:rPr>
                <a:t>. </a:t>
              </a:r>
            </a:p>
          </p:txBody>
        </p:sp>
        <p:pic>
          <p:nvPicPr>
            <p:cNvPr id="58" name="Picture 6" descr="D:\2.소스\1.png\심플아이콘08.png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4996" r="16029" b="19601"/>
            <a:stretch>
              <a:fillRect/>
            </a:stretch>
          </p:blipFill>
          <p:spPr bwMode="auto">
            <a:xfrm>
              <a:off x="4382944" y="4696901"/>
              <a:ext cx="44767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4207859" y="2420888"/>
              <a:ext cx="3809325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구현 </a:t>
              </a:r>
              <a:r>
                <a:rPr lang="ko-KR" altLang="en-US" b="1" dirty="0" err="1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행복론</a:t>
              </a:r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 만을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추구한다면</a:t>
              </a:r>
              <a:endParaRPr lang="en-US" altLang="ko-KR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endParaRPr>
            </a:p>
            <a:p>
              <a:pPr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온전히 </a:t>
              </a:r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행복할 수 없습니다</a:t>
              </a:r>
              <a:r>
                <a:rPr lang="en-US" altLang="ko-KR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. </a:t>
              </a: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830619" y="4810323"/>
              <a:ext cx="3341781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지족 </a:t>
              </a:r>
              <a:r>
                <a:rPr lang="ko-KR" altLang="en-US" b="1" dirty="0" err="1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행복론</a:t>
              </a:r>
              <a:r>
                <a:rPr lang="en-US" altLang="ko-KR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, </a:t>
              </a:r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초월 </a:t>
              </a:r>
              <a:r>
                <a:rPr lang="ko-KR" altLang="en-US" b="1" dirty="0" err="1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행복론의</a:t>
              </a:r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 </a:t>
              </a:r>
            </a:p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바탕 위에 추구되어야 합니다</a:t>
              </a:r>
              <a:r>
                <a:rPr lang="en-US" altLang="ko-KR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cxnSp>
        <p:nvCxnSpPr>
          <p:cNvPr id="34" name="직선 연결선 33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834424" y="87852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10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57563" y="3114675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감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사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합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니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864096" cy="2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" y="4049354"/>
            <a:ext cx="2808645" cy="280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모서리가 둥근 직사각형 78"/>
          <p:cNvSpPr/>
          <p:nvPr/>
        </p:nvSpPr>
        <p:spPr>
          <a:xfrm>
            <a:off x="3995936" y="1889055"/>
            <a:ext cx="4739577" cy="747088"/>
          </a:xfrm>
          <a:prstGeom prst="roundRect">
            <a:avLst>
              <a:gd name="adj" fmla="val 10998"/>
            </a:avLst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 w="412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400" b="1" dirty="0" smtClean="0"/>
              <a:t> 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욕구하는 것을 소유하여 행복해지는 것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45592"/>
            <a:ext cx="582038" cy="485032"/>
          </a:xfrm>
          <a:prstGeom prst="rect">
            <a:avLst/>
          </a:prstGeom>
        </p:spPr>
      </p:pic>
      <p:grpSp>
        <p:nvGrpSpPr>
          <p:cNvPr id="72" name="그룹 71"/>
          <p:cNvGrpSpPr/>
          <p:nvPr/>
        </p:nvGrpSpPr>
        <p:grpSpPr>
          <a:xfrm>
            <a:off x="4305127" y="3232026"/>
            <a:ext cx="4502395" cy="2889845"/>
            <a:chOff x="3713878" y="3491483"/>
            <a:chExt cx="4502395" cy="2889845"/>
          </a:xfrm>
        </p:grpSpPr>
        <p:pic>
          <p:nvPicPr>
            <p:cNvPr id="19" name="그림 18" descr="그림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929" y="3491483"/>
              <a:ext cx="4104456" cy="288984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32724" y="5605323"/>
              <a:ext cx="1000532" cy="50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 algn="ctr">
                <a:lnSpc>
                  <a:spcPct val="150000"/>
                </a:lnSpc>
                <a:spcBef>
                  <a:spcPts val="600"/>
                </a:spcBef>
              </a:pPr>
              <a:r>
                <a:rPr lang="ko-KR" altLang="en-US" sz="1600" b="1" dirty="0" smtClean="0"/>
                <a:t>욕구</a:t>
              </a:r>
              <a:endParaRPr lang="en-US" altLang="ko-KR" sz="1600" b="1" dirty="0" smtClean="0"/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5516102" y="5585243"/>
              <a:ext cx="83377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13878" y="5256653"/>
              <a:ext cx="2084442" cy="558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 algn="ctr">
                <a:lnSpc>
                  <a:spcPct val="150000"/>
                </a:lnSpc>
                <a:spcBef>
                  <a:spcPts val="600"/>
                </a:spcBef>
              </a:pPr>
              <a:r>
                <a:rPr lang="ko-KR" altLang="en-US" sz="1600" b="1" dirty="0" smtClean="0"/>
                <a:t>행복    </a:t>
              </a:r>
              <a:r>
                <a:rPr lang="en-US" altLang="ko-KR" sz="1600" b="1" dirty="0" smtClean="0"/>
                <a:t>=</a:t>
              </a:r>
              <a:r>
                <a:rPr lang="ko-KR" altLang="en-US" sz="1600" b="1" dirty="0" smtClean="0"/>
                <a:t> </a:t>
              </a:r>
              <a:endParaRPr lang="en-US" altLang="ko-KR" sz="1600" b="1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8054" y="3596637"/>
              <a:ext cx="29182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ko-KR" altLang="en-US" sz="1400" dirty="0" smtClean="0"/>
                <a:t>이 부분이 늘어나면</a:t>
              </a:r>
              <a:endParaRPr lang="en-US" altLang="ko-KR" sz="1400" dirty="0" smtClean="0"/>
            </a:p>
            <a:p>
              <a:pPr algn="ctr">
                <a:spcBef>
                  <a:spcPts val="600"/>
                </a:spcBef>
              </a:pPr>
              <a:r>
                <a:rPr lang="ko-KR" altLang="en-US" sz="1400" dirty="0" smtClean="0"/>
                <a:t>행복해 질 것이다</a:t>
              </a:r>
              <a:r>
                <a:rPr lang="en-US" altLang="ko-KR" sz="1400" dirty="0" smtClean="0"/>
                <a:t>. </a:t>
              </a:r>
            </a:p>
          </p:txBody>
        </p:sp>
        <p:pic>
          <p:nvPicPr>
            <p:cNvPr id="16" name="Picture 3" descr="D:\2.소스\1.png\심플아이콘05.png"/>
            <p:cNvPicPr>
              <a:picLocks noChangeAspect="1" noChangeArrowheads="1"/>
            </p:cNvPicPr>
            <p:nvPr/>
          </p:nvPicPr>
          <p:blipFill>
            <a:blip r:embed="rId5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1" t="6718" r="11057" b="12100"/>
            <a:stretch>
              <a:fillRect/>
            </a:stretch>
          </p:blipFill>
          <p:spPr bwMode="auto">
            <a:xfrm rot="1005883">
              <a:off x="6273103" y="4251286"/>
              <a:ext cx="594459" cy="73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구름 모양 설명선 16"/>
            <p:cNvSpPr/>
            <p:nvPr/>
          </p:nvSpPr>
          <p:spPr>
            <a:xfrm>
              <a:off x="5281934" y="4862581"/>
              <a:ext cx="1334043" cy="697341"/>
            </a:xfrm>
            <a:prstGeom prst="cloudCallout">
              <a:avLst>
                <a:gd name="adj1" fmla="val 24691"/>
                <a:gd name="adj2" fmla="val -120925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32724" y="4995150"/>
              <a:ext cx="1000532" cy="50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 algn="ctr">
                <a:lnSpc>
                  <a:spcPct val="150000"/>
                </a:lnSpc>
                <a:spcBef>
                  <a:spcPts val="600"/>
                </a:spcBef>
              </a:pPr>
              <a:r>
                <a:rPr lang="ko-KR" altLang="en-US" sz="1600" b="1" dirty="0" smtClean="0"/>
                <a:t>소유</a:t>
              </a:r>
              <a:endParaRPr lang="en-US" altLang="ko-KR" sz="1600" b="1" dirty="0" smtClean="0"/>
            </a:p>
          </p:txBody>
        </p:sp>
      </p:grpSp>
      <p:sp>
        <p:nvSpPr>
          <p:cNvPr id="50" name="모서리가 둥근 직사각형 49"/>
          <p:cNvSpPr/>
          <p:nvPr/>
        </p:nvSpPr>
        <p:spPr bwMode="auto">
          <a:xfrm>
            <a:off x="756270" y="620688"/>
            <a:ext cx="4895850" cy="8173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51" name="그룹 112"/>
          <p:cNvGrpSpPr>
            <a:grpSpLocks/>
          </p:cNvGrpSpPr>
          <p:nvPr/>
        </p:nvGrpSpPr>
        <p:grpSpPr bwMode="auto">
          <a:xfrm>
            <a:off x="794370" y="653840"/>
            <a:ext cx="4819650" cy="751043"/>
            <a:chOff x="2181971" y="3654935"/>
            <a:chExt cx="4818488" cy="935323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181971" y="3654935"/>
              <a:ext cx="4818488" cy="935323"/>
            </a:xfrm>
            <a:prstGeom prst="roundRect">
              <a:avLst>
                <a:gd name="adj" fmla="val 50000"/>
              </a:avLst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2856783" y="3723998"/>
              <a:ext cx="3359927" cy="584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동사섭의</a:t>
              </a:r>
              <a:r>
                <a:rPr lang="ko-KR" altLang="en-US" sz="32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</a:t>
              </a:r>
              <a:r>
                <a:rPr lang="ko-KR" altLang="en-US" sz="3200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행복론</a:t>
              </a:r>
              <a:r>
                <a:rPr lang="ko-KR" altLang="en-US" sz="32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80" name="자유형 79"/>
          <p:cNvSpPr/>
          <p:nvPr/>
        </p:nvSpPr>
        <p:spPr>
          <a:xfrm rot="10800000" flipH="1">
            <a:off x="4223581" y="2665487"/>
            <a:ext cx="4511931" cy="576262"/>
          </a:xfrm>
          <a:custGeom>
            <a:avLst/>
            <a:gdLst>
              <a:gd name="connsiteX0" fmla="*/ 0 w 2838450"/>
              <a:gd name="connsiteY0" fmla="*/ 933450 h 1162050"/>
              <a:gd name="connsiteX1" fmla="*/ 833437 w 2838450"/>
              <a:gd name="connsiteY1" fmla="*/ 361950 h 1162050"/>
              <a:gd name="connsiteX2" fmla="*/ 547687 w 2838450"/>
              <a:gd name="connsiteY2" fmla="*/ 361950 h 1162050"/>
              <a:gd name="connsiteX3" fmla="*/ 1395412 w 2838450"/>
              <a:gd name="connsiteY3" fmla="*/ 0 h 1162050"/>
              <a:gd name="connsiteX4" fmla="*/ 2238375 w 2838450"/>
              <a:gd name="connsiteY4" fmla="*/ 361950 h 1162050"/>
              <a:gd name="connsiteX5" fmla="*/ 1938337 w 2838450"/>
              <a:gd name="connsiteY5" fmla="*/ 366712 h 1162050"/>
              <a:gd name="connsiteX6" fmla="*/ 2838450 w 2838450"/>
              <a:gd name="connsiteY6" fmla="*/ 1162050 h 1162050"/>
              <a:gd name="connsiteX7" fmla="*/ 0 w 2838450"/>
              <a:gd name="connsiteY7" fmla="*/ 933450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93477 h 1193477"/>
              <a:gd name="connsiteX1" fmla="*/ 899331 w 2904344"/>
              <a:gd name="connsiteY1" fmla="*/ 361950 h 1193477"/>
              <a:gd name="connsiteX2" fmla="*/ 613581 w 2904344"/>
              <a:gd name="connsiteY2" fmla="*/ 361950 h 1193477"/>
              <a:gd name="connsiteX3" fmla="*/ 1461306 w 2904344"/>
              <a:gd name="connsiteY3" fmla="*/ 0 h 1193477"/>
              <a:gd name="connsiteX4" fmla="*/ 2304269 w 2904344"/>
              <a:gd name="connsiteY4" fmla="*/ 361950 h 1193477"/>
              <a:gd name="connsiteX5" fmla="*/ 2004231 w 2904344"/>
              <a:gd name="connsiteY5" fmla="*/ 366712 h 1193477"/>
              <a:gd name="connsiteX6" fmla="*/ 2904344 w 2904344"/>
              <a:gd name="connsiteY6" fmla="*/ 1162050 h 1193477"/>
              <a:gd name="connsiteX7" fmla="*/ 0 w 2904344"/>
              <a:gd name="connsiteY7" fmla="*/ 1193477 h 1193477"/>
              <a:gd name="connsiteX0" fmla="*/ 0 w 2904344"/>
              <a:gd name="connsiteY0" fmla="*/ 1193477 h 1193477"/>
              <a:gd name="connsiteX1" fmla="*/ 899331 w 2904344"/>
              <a:gd name="connsiteY1" fmla="*/ 361950 h 1193477"/>
              <a:gd name="connsiteX2" fmla="*/ 613581 w 2904344"/>
              <a:gd name="connsiteY2" fmla="*/ 361950 h 1193477"/>
              <a:gd name="connsiteX3" fmla="*/ 1461306 w 2904344"/>
              <a:gd name="connsiteY3" fmla="*/ 0 h 1193477"/>
              <a:gd name="connsiteX4" fmla="*/ 2304269 w 2904344"/>
              <a:gd name="connsiteY4" fmla="*/ 361950 h 1193477"/>
              <a:gd name="connsiteX5" fmla="*/ 2004231 w 2904344"/>
              <a:gd name="connsiteY5" fmla="*/ 366712 h 1193477"/>
              <a:gd name="connsiteX6" fmla="*/ 2904344 w 2904344"/>
              <a:gd name="connsiteY6" fmla="*/ 1162050 h 1193477"/>
              <a:gd name="connsiteX7" fmla="*/ 0 w 2904344"/>
              <a:gd name="connsiteY7" fmla="*/ 1193477 h 119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4344" h="1193477">
                <a:moveTo>
                  <a:pt x="0" y="1193477"/>
                </a:moveTo>
                <a:cubicBezTo>
                  <a:pt x="569479" y="906967"/>
                  <a:pt x="742380" y="688074"/>
                  <a:pt x="899331" y="361950"/>
                </a:cubicBezTo>
                <a:lnTo>
                  <a:pt x="613581" y="361950"/>
                </a:lnTo>
                <a:lnTo>
                  <a:pt x="1461306" y="0"/>
                </a:lnTo>
                <a:lnTo>
                  <a:pt x="2304269" y="361950"/>
                </a:lnTo>
                <a:lnTo>
                  <a:pt x="2004231" y="366712"/>
                </a:lnTo>
                <a:cubicBezTo>
                  <a:pt x="2128069" y="652587"/>
                  <a:pt x="2411537" y="956183"/>
                  <a:pt x="2904344" y="1162050"/>
                </a:cubicBezTo>
                <a:lnTo>
                  <a:pt x="0" y="1193477"/>
                </a:lnTo>
                <a:close/>
              </a:path>
            </a:pathLst>
          </a:cu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19050">
            <a:noFil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691680" y="1857473"/>
            <a:ext cx="2552777" cy="2873285"/>
            <a:chOff x="-1758408" y="1772816"/>
            <a:chExt cx="2552777" cy="2873285"/>
          </a:xfrm>
        </p:grpSpPr>
        <p:grpSp>
          <p:nvGrpSpPr>
            <p:cNvPr id="35" name="그룹 336"/>
            <p:cNvGrpSpPr>
              <a:grpSpLocks/>
            </p:cNvGrpSpPr>
            <p:nvPr/>
          </p:nvGrpSpPr>
          <p:grpSpPr bwMode="auto">
            <a:xfrm>
              <a:off x="-1758408" y="1772816"/>
              <a:ext cx="2547458" cy="799015"/>
              <a:chOff x="455001" y="2322612"/>
              <a:chExt cx="1692000" cy="529930"/>
            </a:xfrm>
          </p:grpSpPr>
          <p:grpSp>
            <p:nvGrpSpPr>
              <p:cNvPr id="36" name="그룹 143"/>
              <p:cNvGrpSpPr>
                <a:grpSpLocks/>
              </p:cNvGrpSpPr>
              <p:nvPr/>
            </p:nvGrpSpPr>
            <p:grpSpPr bwMode="auto">
              <a:xfrm>
                <a:off x="520367" y="2322612"/>
                <a:ext cx="1626634" cy="529930"/>
                <a:chOff x="815257" y="4120738"/>
                <a:chExt cx="1516315" cy="468000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814988" y="4120738"/>
                  <a:ext cx="1516584" cy="467506"/>
                </a:xfrm>
                <a:prstGeom prst="roundRect">
                  <a:avLst>
                    <a:gd name="adj" fmla="val 6438"/>
                  </a:avLst>
                </a:prstGeom>
                <a:solidFill>
                  <a:srgbClr val="0582B8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 dirty="0"/>
                </a:p>
              </p:txBody>
            </p:sp>
            <p:grpSp>
              <p:nvGrpSpPr>
                <p:cNvPr id="42" name="그룹 375"/>
                <p:cNvGrpSpPr>
                  <a:grpSpLocks/>
                </p:cNvGrpSpPr>
                <p:nvPr/>
              </p:nvGrpSpPr>
              <p:grpSpPr bwMode="auto">
                <a:xfrm>
                  <a:off x="837933" y="4142086"/>
                  <a:ext cx="1484387" cy="432313"/>
                  <a:chOff x="635220" y="1755723"/>
                  <a:chExt cx="1240548" cy="432313"/>
                </a:xfrm>
              </p:grpSpPr>
              <p:sp>
                <p:nvSpPr>
                  <p:cNvPr id="43" name="자유형 42"/>
                  <p:cNvSpPr/>
                  <p:nvPr/>
                </p:nvSpPr>
                <p:spPr>
                  <a:xfrm>
                    <a:off x="638243" y="1755723"/>
                    <a:ext cx="1237525" cy="424119"/>
                  </a:xfrm>
                  <a:custGeom>
                    <a:avLst/>
                    <a:gdLst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1279650 w 1279650"/>
                      <a:gd name="connsiteY2" fmla="*/ 309761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650" h="309761">
                        <a:moveTo>
                          <a:pt x="0" y="0"/>
                        </a:moveTo>
                        <a:lnTo>
                          <a:pt x="1279650" y="0"/>
                        </a:lnTo>
                        <a:cubicBezTo>
                          <a:pt x="939716" y="33909"/>
                          <a:pt x="708338" y="38797"/>
                          <a:pt x="382797" y="126697"/>
                        </a:cubicBezTo>
                        <a:cubicBezTo>
                          <a:pt x="175721" y="179929"/>
                          <a:pt x="46660" y="283197"/>
                          <a:pt x="0" y="30976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alpha val="2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050"/>
                  </a:p>
                </p:txBody>
              </p:sp>
              <p:sp>
                <p:nvSpPr>
                  <p:cNvPr id="44" name="모서리가 둥근 직사각형 43"/>
                  <p:cNvSpPr/>
                  <p:nvPr/>
                </p:nvSpPr>
                <p:spPr>
                  <a:xfrm>
                    <a:off x="635220" y="1756036"/>
                    <a:ext cx="1234017" cy="432000"/>
                  </a:xfrm>
                  <a:prstGeom prst="roundRect">
                    <a:avLst>
                      <a:gd name="adj" fmla="val 4975"/>
                    </a:avLst>
                  </a:prstGeom>
                  <a:gradFill flip="none" rotWithShape="1">
                    <a:gsLst>
                      <a:gs pos="100000">
                        <a:schemeClr val="bg1">
                          <a:alpha val="30000"/>
                        </a:schemeClr>
                      </a:gs>
                      <a:gs pos="47000">
                        <a:schemeClr val="bg1">
                          <a:alpha val="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lin ang="8400000" scaled="0"/>
                    <a:tileRect/>
                  </a:gradFill>
                  <a:ln>
                    <a:noFill/>
                  </a:ln>
                  <a:effectLst/>
                  <a:scene3d>
                    <a:camera prst="orthographicFront"/>
                    <a:lightRig rig="flat" dir="t"/>
                  </a:scene3d>
                  <a:sp3d>
                    <a:bevelT w="19050" h="127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/>
                  </a:p>
                </p:txBody>
              </p:sp>
            </p:grpSp>
          </p:grpSp>
          <p:pic>
            <p:nvPicPr>
              <p:cNvPr id="37" name="그림 338" descr="Untitled-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04" y="2337995"/>
                <a:ext cx="1245779" cy="4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 bwMode="auto">
              <a:xfrm>
                <a:off x="455001" y="2496947"/>
                <a:ext cx="1673692" cy="222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dirty="0" err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구현행복론</a:t>
                </a:r>
                <a:endParaRPr kumimoji="0" lang="ko-KR" altLang="en-US" sz="28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  <p:grpSp>
          <p:nvGrpSpPr>
            <p:cNvPr id="46" name="그룹 346"/>
            <p:cNvGrpSpPr>
              <a:grpSpLocks/>
            </p:cNvGrpSpPr>
            <p:nvPr/>
          </p:nvGrpSpPr>
          <p:grpSpPr bwMode="auto">
            <a:xfrm>
              <a:off x="-1758408" y="2814714"/>
              <a:ext cx="2552777" cy="799015"/>
              <a:chOff x="455001" y="2322612"/>
              <a:chExt cx="1695533" cy="529930"/>
            </a:xfrm>
          </p:grpSpPr>
          <p:grpSp>
            <p:nvGrpSpPr>
              <p:cNvPr id="47" name="그룹 143"/>
              <p:cNvGrpSpPr>
                <a:grpSpLocks/>
              </p:cNvGrpSpPr>
              <p:nvPr/>
            </p:nvGrpSpPr>
            <p:grpSpPr bwMode="auto">
              <a:xfrm>
                <a:off x="520367" y="2322612"/>
                <a:ext cx="1626634" cy="529930"/>
                <a:chOff x="815257" y="4120738"/>
                <a:chExt cx="1516315" cy="468000"/>
              </a:xfrm>
            </p:grpSpPr>
            <p:sp>
              <p:nvSpPr>
                <p:cNvPr id="56" name="모서리가 둥근 직사각형 55"/>
                <p:cNvSpPr/>
                <p:nvPr/>
              </p:nvSpPr>
              <p:spPr>
                <a:xfrm>
                  <a:off x="814988" y="4120738"/>
                  <a:ext cx="1516584" cy="467506"/>
                </a:xfrm>
                <a:prstGeom prst="roundRect">
                  <a:avLst>
                    <a:gd name="adj" fmla="val 6438"/>
                  </a:avLst>
                </a:prstGeom>
                <a:solidFill>
                  <a:srgbClr val="074B8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400" dirty="0"/>
                </a:p>
              </p:txBody>
            </p:sp>
            <p:grpSp>
              <p:nvGrpSpPr>
                <p:cNvPr id="57" name="그룹 375"/>
                <p:cNvGrpSpPr>
                  <a:grpSpLocks/>
                </p:cNvGrpSpPr>
                <p:nvPr/>
              </p:nvGrpSpPr>
              <p:grpSpPr bwMode="auto">
                <a:xfrm>
                  <a:off x="837933" y="4142086"/>
                  <a:ext cx="1484387" cy="432313"/>
                  <a:chOff x="635220" y="1755723"/>
                  <a:chExt cx="1240548" cy="432313"/>
                </a:xfrm>
              </p:grpSpPr>
              <p:sp>
                <p:nvSpPr>
                  <p:cNvPr id="58" name="자유형 57"/>
                  <p:cNvSpPr/>
                  <p:nvPr/>
                </p:nvSpPr>
                <p:spPr>
                  <a:xfrm>
                    <a:off x="638243" y="1755723"/>
                    <a:ext cx="1237525" cy="424119"/>
                  </a:xfrm>
                  <a:custGeom>
                    <a:avLst/>
                    <a:gdLst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1279650 w 1279650"/>
                      <a:gd name="connsiteY2" fmla="*/ 309761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650" h="309761">
                        <a:moveTo>
                          <a:pt x="0" y="0"/>
                        </a:moveTo>
                        <a:lnTo>
                          <a:pt x="1279650" y="0"/>
                        </a:lnTo>
                        <a:cubicBezTo>
                          <a:pt x="939716" y="33909"/>
                          <a:pt x="708338" y="38797"/>
                          <a:pt x="382797" y="126697"/>
                        </a:cubicBezTo>
                        <a:cubicBezTo>
                          <a:pt x="175721" y="179929"/>
                          <a:pt x="46660" y="283197"/>
                          <a:pt x="0" y="30976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alpha val="2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050"/>
                  </a:p>
                </p:txBody>
              </p:sp>
              <p:sp>
                <p:nvSpPr>
                  <p:cNvPr id="59" name="모서리가 둥근 직사각형 58"/>
                  <p:cNvSpPr/>
                  <p:nvPr/>
                </p:nvSpPr>
                <p:spPr>
                  <a:xfrm>
                    <a:off x="635220" y="1756036"/>
                    <a:ext cx="1234017" cy="432000"/>
                  </a:xfrm>
                  <a:prstGeom prst="roundRect">
                    <a:avLst>
                      <a:gd name="adj" fmla="val 4975"/>
                    </a:avLst>
                  </a:prstGeom>
                  <a:gradFill flip="none" rotWithShape="1">
                    <a:gsLst>
                      <a:gs pos="100000">
                        <a:schemeClr val="bg1">
                          <a:alpha val="30000"/>
                        </a:schemeClr>
                      </a:gs>
                      <a:gs pos="47000">
                        <a:schemeClr val="bg1">
                          <a:alpha val="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lin ang="8400000" scaled="0"/>
                    <a:tileRect/>
                  </a:gradFill>
                  <a:ln>
                    <a:noFill/>
                  </a:ln>
                  <a:effectLst/>
                  <a:scene3d>
                    <a:camera prst="orthographicFront"/>
                    <a:lightRig rig="flat" dir="t"/>
                  </a:scene3d>
                  <a:sp3d>
                    <a:bevelT w="19050" h="127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/>
                  </a:p>
                </p:txBody>
              </p:sp>
            </p:grpSp>
          </p:grpSp>
          <p:pic>
            <p:nvPicPr>
              <p:cNvPr id="48" name="그림 348" descr="Untitled-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04" y="2337995"/>
                <a:ext cx="1245779" cy="4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 bwMode="auto">
              <a:xfrm>
                <a:off x="455001" y="2496947"/>
                <a:ext cx="1695533" cy="222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dirty="0" err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지족행복론</a:t>
                </a:r>
                <a:endParaRPr kumimoji="0" lang="ko-KR" altLang="en-US" sz="28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  <p:grpSp>
          <p:nvGrpSpPr>
            <p:cNvPr id="60" name="그룹 356"/>
            <p:cNvGrpSpPr>
              <a:grpSpLocks/>
            </p:cNvGrpSpPr>
            <p:nvPr/>
          </p:nvGrpSpPr>
          <p:grpSpPr bwMode="auto">
            <a:xfrm>
              <a:off x="-1758408" y="3847085"/>
              <a:ext cx="2547458" cy="799016"/>
              <a:chOff x="455001" y="2322612"/>
              <a:chExt cx="1692000" cy="529930"/>
            </a:xfrm>
          </p:grpSpPr>
          <p:grpSp>
            <p:nvGrpSpPr>
              <p:cNvPr id="61" name="그룹 143"/>
              <p:cNvGrpSpPr>
                <a:grpSpLocks/>
              </p:cNvGrpSpPr>
              <p:nvPr/>
            </p:nvGrpSpPr>
            <p:grpSpPr bwMode="auto">
              <a:xfrm>
                <a:off x="520367" y="2322612"/>
                <a:ext cx="1626634" cy="529930"/>
                <a:chOff x="815257" y="4120738"/>
                <a:chExt cx="1516315" cy="468000"/>
              </a:xfrm>
            </p:grpSpPr>
            <p:sp>
              <p:nvSpPr>
                <p:cNvPr id="85" name="모서리가 둥근 직사각형 84"/>
                <p:cNvSpPr/>
                <p:nvPr/>
              </p:nvSpPr>
              <p:spPr>
                <a:xfrm>
                  <a:off x="814988" y="4120738"/>
                  <a:ext cx="1516584" cy="467506"/>
                </a:xfrm>
                <a:prstGeom prst="roundRect">
                  <a:avLst>
                    <a:gd name="adj" fmla="val 6438"/>
                  </a:avLst>
                </a:prstGeom>
                <a:solidFill>
                  <a:srgbClr val="1737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0" lang="ko-KR" altLang="en-US" sz="1400" dirty="0"/>
                </a:p>
              </p:txBody>
            </p:sp>
            <p:grpSp>
              <p:nvGrpSpPr>
                <p:cNvPr id="86" name="그룹 375"/>
                <p:cNvGrpSpPr>
                  <a:grpSpLocks/>
                </p:cNvGrpSpPr>
                <p:nvPr/>
              </p:nvGrpSpPr>
              <p:grpSpPr bwMode="auto">
                <a:xfrm>
                  <a:off x="837933" y="4142086"/>
                  <a:ext cx="1484387" cy="432313"/>
                  <a:chOff x="635220" y="1755723"/>
                  <a:chExt cx="1240548" cy="432313"/>
                </a:xfrm>
              </p:grpSpPr>
              <p:sp>
                <p:nvSpPr>
                  <p:cNvPr id="87" name="자유형 86"/>
                  <p:cNvSpPr/>
                  <p:nvPr/>
                </p:nvSpPr>
                <p:spPr>
                  <a:xfrm>
                    <a:off x="638243" y="1755723"/>
                    <a:ext cx="1237525" cy="424119"/>
                  </a:xfrm>
                  <a:custGeom>
                    <a:avLst/>
                    <a:gdLst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1279650 w 1279650"/>
                      <a:gd name="connsiteY2" fmla="*/ 309761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650" h="309761">
                        <a:moveTo>
                          <a:pt x="0" y="0"/>
                        </a:moveTo>
                        <a:lnTo>
                          <a:pt x="1279650" y="0"/>
                        </a:lnTo>
                        <a:cubicBezTo>
                          <a:pt x="939716" y="33909"/>
                          <a:pt x="708338" y="38797"/>
                          <a:pt x="382797" y="126697"/>
                        </a:cubicBezTo>
                        <a:cubicBezTo>
                          <a:pt x="175721" y="179929"/>
                          <a:pt x="46660" y="283197"/>
                          <a:pt x="0" y="30976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alpha val="2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050"/>
                  </a:p>
                </p:txBody>
              </p:sp>
              <p:sp>
                <p:nvSpPr>
                  <p:cNvPr id="88" name="모서리가 둥근 직사각형 87"/>
                  <p:cNvSpPr/>
                  <p:nvPr/>
                </p:nvSpPr>
                <p:spPr>
                  <a:xfrm>
                    <a:off x="635220" y="1756036"/>
                    <a:ext cx="1234017" cy="432000"/>
                  </a:xfrm>
                  <a:prstGeom prst="roundRect">
                    <a:avLst>
                      <a:gd name="adj" fmla="val 4975"/>
                    </a:avLst>
                  </a:prstGeom>
                  <a:gradFill flip="none" rotWithShape="1">
                    <a:gsLst>
                      <a:gs pos="100000">
                        <a:schemeClr val="bg1">
                          <a:alpha val="30000"/>
                        </a:schemeClr>
                      </a:gs>
                      <a:gs pos="47000">
                        <a:schemeClr val="bg1">
                          <a:alpha val="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lin ang="8400000" scaled="0"/>
                    <a:tileRect/>
                  </a:gradFill>
                  <a:ln>
                    <a:noFill/>
                  </a:ln>
                  <a:effectLst/>
                  <a:scene3d>
                    <a:camera prst="orthographicFront"/>
                    <a:lightRig rig="flat" dir="t"/>
                  </a:scene3d>
                  <a:sp3d>
                    <a:bevelT w="19050" h="127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/>
                  </a:p>
                </p:txBody>
              </p:sp>
            </p:grpSp>
          </p:grpSp>
          <p:pic>
            <p:nvPicPr>
              <p:cNvPr id="73" name="그림 358" descr="Untitled-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04" y="2337995"/>
                <a:ext cx="1245779" cy="4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 bwMode="auto">
              <a:xfrm>
                <a:off x="455001" y="2496947"/>
                <a:ext cx="1670228" cy="222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초월 </a:t>
                </a:r>
                <a:r>
                  <a:rPr kumimoji="0" lang="ko-KR" altLang="en-US" sz="2800" b="1" dirty="0" err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행복론</a:t>
                </a:r>
                <a:endParaRPr kumimoji="0" lang="ko-KR" altLang="en-US" sz="28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</p:grpSp>
      <p:cxnSp>
        <p:nvCxnSpPr>
          <p:cNvPr id="49" name="직선 연결선 48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39" y="2838"/>
            <a:ext cx="6855162" cy="685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672605" y="2349276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672605" y="3068414"/>
            <a:ext cx="3763491" cy="576262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672605" y="3789139"/>
            <a:ext cx="3763491" cy="576262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672605" y="4508276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672605" y="5229001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9" name="그룹 780"/>
          <p:cNvGrpSpPr>
            <a:grpSpLocks/>
          </p:cNvGrpSpPr>
          <p:nvPr/>
        </p:nvGrpSpPr>
        <p:grpSpPr bwMode="auto">
          <a:xfrm>
            <a:off x="1624980" y="2349276"/>
            <a:ext cx="571500" cy="557213"/>
            <a:chOff x="544885" y="1888257"/>
            <a:chExt cx="570731" cy="557568"/>
          </a:xfrm>
        </p:grpSpPr>
        <p:sp>
          <p:nvSpPr>
            <p:cNvPr id="10" name="직각 삼각형 9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885" y="1888257"/>
              <a:ext cx="412195" cy="3701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kumimoji="0"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1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12" name="그룹 781"/>
          <p:cNvGrpSpPr>
            <a:grpSpLocks/>
          </p:cNvGrpSpPr>
          <p:nvPr/>
        </p:nvGrpSpPr>
        <p:grpSpPr bwMode="auto">
          <a:xfrm>
            <a:off x="1624980" y="3068414"/>
            <a:ext cx="571500" cy="558800"/>
            <a:chOff x="544885" y="1888257"/>
            <a:chExt cx="570731" cy="557568"/>
          </a:xfrm>
        </p:grpSpPr>
        <p:sp>
          <p:nvSpPr>
            <p:cNvPr id="13" name="직각 삼각형 12"/>
            <p:cNvSpPr/>
            <p:nvPr/>
          </p:nvSpPr>
          <p:spPr>
            <a:xfrm rot="10800000" flipH="1">
              <a:off x="590860" y="1935777"/>
              <a:ext cx="524756" cy="510048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4885" y="1888257"/>
              <a:ext cx="412195" cy="3690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kumimoji="0"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2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17" name="그룹 784"/>
          <p:cNvGrpSpPr>
            <a:grpSpLocks/>
          </p:cNvGrpSpPr>
          <p:nvPr/>
        </p:nvGrpSpPr>
        <p:grpSpPr bwMode="auto">
          <a:xfrm>
            <a:off x="1624980" y="3789139"/>
            <a:ext cx="571500" cy="557212"/>
            <a:chOff x="544885" y="1888257"/>
            <a:chExt cx="570731" cy="557568"/>
          </a:xfrm>
        </p:grpSpPr>
        <p:sp>
          <p:nvSpPr>
            <p:cNvPr id="18" name="직각 삼각형 17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4885" y="1888257"/>
              <a:ext cx="412195" cy="3701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kumimoji="0"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3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20" name="그룹 787"/>
          <p:cNvGrpSpPr>
            <a:grpSpLocks/>
          </p:cNvGrpSpPr>
          <p:nvPr/>
        </p:nvGrpSpPr>
        <p:grpSpPr bwMode="auto">
          <a:xfrm>
            <a:off x="1624980" y="4508276"/>
            <a:ext cx="571500" cy="558800"/>
            <a:chOff x="544885" y="1888257"/>
            <a:chExt cx="570731" cy="557568"/>
          </a:xfrm>
        </p:grpSpPr>
        <p:sp>
          <p:nvSpPr>
            <p:cNvPr id="21" name="직각 삼각형 20"/>
            <p:cNvSpPr/>
            <p:nvPr/>
          </p:nvSpPr>
          <p:spPr>
            <a:xfrm rot="10800000" flipH="1">
              <a:off x="590860" y="1935777"/>
              <a:ext cx="524756" cy="510048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4885" y="1888257"/>
              <a:ext cx="412195" cy="3690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kumimoji="0"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4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23" name="그룹 790"/>
          <p:cNvGrpSpPr>
            <a:grpSpLocks/>
          </p:cNvGrpSpPr>
          <p:nvPr/>
        </p:nvGrpSpPr>
        <p:grpSpPr bwMode="auto">
          <a:xfrm>
            <a:off x="1624980" y="5229001"/>
            <a:ext cx="571500" cy="557213"/>
            <a:chOff x="544885" y="1888257"/>
            <a:chExt cx="570731" cy="557568"/>
          </a:xfrm>
        </p:grpSpPr>
        <p:sp>
          <p:nvSpPr>
            <p:cNvPr id="24" name="직각 삼각형 23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4885" y="1888257"/>
              <a:ext cx="440731" cy="3701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05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40930" y="2485801"/>
            <a:ext cx="16690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목표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계획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실천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40930" y="3204939"/>
            <a:ext cx="8002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err="1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진정성</a:t>
            </a:r>
            <a:endParaRPr kumimoji="0" lang="en-US" altLang="ko-KR" sz="1600" b="1" kern="0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40930" y="3925664"/>
            <a:ext cx="5950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확신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40930" y="4644801"/>
            <a:ext cx="12827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기쁨과 감사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40930" y="5365526"/>
            <a:ext cx="5950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err="1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베품</a:t>
            </a:r>
            <a:endParaRPr kumimoji="0" lang="en-US" altLang="ko-KR" sz="1600" b="1" kern="0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구현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행복론의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000" b="1" dirty="0">
                <a:solidFill>
                  <a:prstClr val="white"/>
                </a:solidFill>
                <a:latin typeface="맑은 고딕"/>
                <a:ea typeface="맑은 고딕"/>
              </a:rPr>
              <a:t>5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가지 원리 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cxnSp>
        <p:nvCxnSpPr>
          <p:cNvPr id="32" name="직선 연결선 31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3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40" y="-1"/>
            <a:ext cx="489346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1159332" y="2834086"/>
            <a:ext cx="4708812" cy="1901328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1403648" y="3133998"/>
            <a:ext cx="55446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ko-KR" altLang="en-US" sz="1600" b="1" dirty="0" smtClean="0"/>
              <a:t>목표를 뚜렷하게 가진다</a:t>
            </a:r>
            <a:r>
              <a:rPr lang="en-US" altLang="ko-KR" sz="1600" b="1" dirty="0" smtClean="0"/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ko-KR" altLang="en-US" sz="1600" b="1" dirty="0" smtClean="0"/>
              <a:t>목표를 성취하기 위한 계획을 수립한다</a:t>
            </a:r>
            <a:r>
              <a:rPr lang="en-US" altLang="ko-KR" sz="1600" b="1" dirty="0" smtClean="0"/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ko-KR" altLang="en-US" sz="1600" b="1" dirty="0" smtClean="0"/>
              <a:t>계획대로 실천한다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6501" y="2276872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7" name="직각 삼각형 6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885" y="1888257"/>
              <a:ext cx="412195" cy="3701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kumimoji="0"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1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826" y="2413397"/>
            <a:ext cx="16690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목표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계획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실천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구현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행복론의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000" b="1" dirty="0">
                <a:solidFill>
                  <a:prstClr val="white"/>
                </a:solidFill>
                <a:latin typeface="맑은 고딕"/>
                <a:ea typeface="맑은 고딕"/>
              </a:rPr>
              <a:t>5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가지 원리 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</a:rPr>
              <a:t>4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27048"/>
            <a:ext cx="5220072" cy="423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1159332" y="2834086"/>
            <a:ext cx="5212868" cy="1170978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1403648" y="3133998"/>
            <a:ext cx="5544616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sz="1600" b="1" dirty="0"/>
              <a:t>자신이 목표하는 것을 진심으로 간절히 원한다</a:t>
            </a:r>
            <a:r>
              <a:rPr lang="en-US" altLang="ko-KR" sz="1600" b="1" dirty="0"/>
              <a:t>.</a:t>
            </a:r>
            <a:endParaRPr lang="ko-KR" altLang="en-US" sz="16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736501" y="2276872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9" name="직각 삼각형 8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885" y="1888257"/>
              <a:ext cx="411737" cy="369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2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4826" y="2413397"/>
            <a:ext cx="8002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err="1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진정성</a:t>
            </a:r>
            <a:endParaRPr lang="ko-KR" altLang="en-US" sz="1600" b="1" kern="0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구현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행복론의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000" b="1" dirty="0">
                <a:solidFill>
                  <a:prstClr val="white"/>
                </a:solidFill>
                <a:latin typeface="맑은 고딕"/>
                <a:ea typeface="맑은 고딕"/>
              </a:rPr>
              <a:t>5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가지 원리 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/>
          <a:stretch/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 bwMode="auto">
          <a:xfrm>
            <a:off x="1159332" y="2834086"/>
            <a:ext cx="5788932" cy="1459010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1403648" y="3133998"/>
            <a:ext cx="5544616" cy="860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sz="1600" b="1" dirty="0"/>
              <a:t>미래에 이루어질 것이라는 확신을 갖는다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     </a:t>
            </a:r>
            <a:endParaRPr lang="en-US" altLang="ko-KR" sz="1600" b="1" dirty="0"/>
          </a:p>
          <a:p>
            <a:pPr marL="177800" indent="-1778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sz="1600" b="1" dirty="0"/>
              <a:t>한 단계 더 나아가 </a:t>
            </a:r>
            <a:r>
              <a:rPr lang="en-US" altLang="ko-KR" sz="1600" b="1" dirty="0"/>
              <a:t>“</a:t>
            </a:r>
            <a:r>
              <a:rPr lang="ko-KR" altLang="en-US" sz="1600" b="1" dirty="0"/>
              <a:t>이미 이루어졌다는 확신</a:t>
            </a:r>
            <a:r>
              <a:rPr lang="en-US" altLang="ko-KR" sz="1600" b="1" dirty="0"/>
              <a:t>”</a:t>
            </a:r>
            <a:r>
              <a:rPr lang="ko-KR" altLang="en-US" sz="1600" b="1" dirty="0"/>
              <a:t>을 갖는다</a:t>
            </a:r>
            <a:r>
              <a:rPr lang="en-US" altLang="ko-KR" sz="1600" b="1" dirty="0"/>
              <a:t>. </a:t>
            </a:r>
            <a:endParaRPr lang="ko-KR" altLang="en-US" sz="1600" b="1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736501" y="2276872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9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10" name="직각 삼각형 9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885" y="1888257"/>
              <a:ext cx="411737" cy="369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3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4826" y="2413397"/>
            <a:ext cx="5950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확신</a:t>
            </a:r>
            <a:endParaRPr lang="ko-KR" altLang="en-US" sz="1600" b="1" kern="0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구현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행복론의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000" b="1" dirty="0">
                <a:solidFill>
                  <a:prstClr val="white"/>
                </a:solidFill>
                <a:latin typeface="맑은 고딕"/>
                <a:ea typeface="맑은 고딕"/>
              </a:rPr>
              <a:t>5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가지 원리 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6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8"/>
          <a:stretch/>
        </p:blipFill>
        <p:spPr bwMode="auto">
          <a:xfrm>
            <a:off x="3672111" y="1"/>
            <a:ext cx="54744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 bwMode="auto">
          <a:xfrm>
            <a:off x="899592" y="2834086"/>
            <a:ext cx="6076964" cy="1675034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1143908" y="3133998"/>
            <a:ext cx="5544616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sz="1600" b="1" dirty="0"/>
              <a:t>목표가 설정되었고 필히 이루어질 것이고 이미 이루어져버렸다면</a:t>
            </a:r>
            <a:r>
              <a:rPr lang="en-US" altLang="ko-KR" sz="1600" b="1" dirty="0"/>
              <a:t>,</a:t>
            </a:r>
            <a:r>
              <a:rPr lang="ko-KR" altLang="en-US" sz="1600" b="1" dirty="0"/>
              <a:t> 목표를 세워서 좋고 이루어질 것이니 좋고 이루어졌으니 내 마음이 기쁘지 아니하겠는가</a:t>
            </a:r>
            <a:r>
              <a:rPr lang="en-US" altLang="ko-KR" sz="1600" b="1" dirty="0"/>
              <a:t>?</a:t>
            </a:r>
            <a:endParaRPr lang="ko-KR" altLang="en-US" sz="1600" b="1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36501" y="2276872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13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16" name="직각 삼각형 15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885" y="1888257"/>
              <a:ext cx="411737" cy="369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4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04826" y="2413397"/>
            <a:ext cx="12827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기쁨과 감사</a:t>
            </a:r>
            <a:endParaRPr lang="ko-KR" altLang="en-US" sz="1600" b="1" kern="0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구현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행복론의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000" b="1" dirty="0">
                <a:solidFill>
                  <a:prstClr val="white"/>
                </a:solidFill>
                <a:latin typeface="맑은 고딕"/>
                <a:ea typeface="맑은 고딕"/>
              </a:rPr>
              <a:t>5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가지 원리 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7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67" y="0"/>
            <a:ext cx="4574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직사각형 29"/>
          <p:cNvSpPr/>
          <p:nvPr/>
        </p:nvSpPr>
        <p:spPr bwMode="auto">
          <a:xfrm>
            <a:off x="971600" y="2834086"/>
            <a:ext cx="5697551" cy="1675034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31" name="TextBox 30"/>
          <p:cNvSpPr txBox="1"/>
          <p:nvPr/>
        </p:nvSpPr>
        <p:spPr>
          <a:xfrm>
            <a:off x="1187624" y="3133998"/>
            <a:ext cx="5544616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sz="1600" b="1" dirty="0"/>
              <a:t>나는 미래에 이룰 것이고</a:t>
            </a:r>
            <a:r>
              <a:rPr lang="en-US" altLang="ko-KR" sz="1600" b="1" dirty="0"/>
              <a:t>,</a:t>
            </a:r>
            <a:r>
              <a:rPr lang="ko-KR" altLang="en-US" sz="1600" b="1" dirty="0"/>
              <a:t> 이미 이룬 자이니 지금부터     할 일은 베푸는 것입니다</a:t>
            </a:r>
            <a:r>
              <a:rPr lang="en-US" altLang="ko-KR" sz="1600" b="1" dirty="0"/>
              <a:t>. 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736501" y="2276872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33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34" name="직각 삼각형 33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4885" y="1888257"/>
              <a:ext cx="411737" cy="369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5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04826" y="2413397"/>
            <a:ext cx="5950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err="1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베품</a:t>
            </a:r>
            <a:endParaRPr lang="ko-KR" altLang="en-US" sz="1600" b="1" kern="0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구현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행복론의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000" b="1" dirty="0">
                <a:solidFill>
                  <a:prstClr val="white"/>
                </a:solidFill>
                <a:latin typeface="맑은 고딕"/>
                <a:ea typeface="맑은 고딕"/>
              </a:rPr>
              <a:t>5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가지 원리 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8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pic>
        <p:nvPicPr>
          <p:cNvPr id="1026" name="Picture 2" descr="C:\Users\neo\Documents\네이트온 받은 파일\ciaosun@nate.com_73874\가진것이없어베풀것이없는자2 종이배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72" y="2924944"/>
            <a:ext cx="2699472" cy="33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844695"/>
            <a:ext cx="1584176" cy="1174790"/>
          </a:xfrm>
          <a:prstGeom prst="wedgeRoundRectCallout">
            <a:avLst>
              <a:gd name="adj1" fmla="val 26626"/>
              <a:gd name="adj2" fmla="val 64195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latinLnBrk="0">
              <a:lnSpc>
                <a:spcPct val="150000"/>
              </a:lnSpc>
              <a:spcBef>
                <a:spcPts val="600"/>
              </a:spcBef>
            </a:pPr>
            <a:r>
              <a:rPr lang="ko-KR" altLang="en-US" sz="1400" b="1" dirty="0" smtClean="0"/>
              <a:t>저는 가진 것이 없어서 베풀 것이 없는데요</a:t>
            </a:r>
            <a:r>
              <a:rPr lang="en-US" altLang="ko-KR" sz="1400" b="1" dirty="0" smtClean="0"/>
              <a:t>. </a:t>
            </a:r>
            <a:endParaRPr lang="ko-KR" altLang="en-US" sz="1400" b="1" dirty="0"/>
          </a:p>
        </p:txBody>
      </p:sp>
      <p:pic>
        <p:nvPicPr>
          <p:cNvPr id="1027" name="Picture 3" descr="C:\Users\neo\Documents\네이트온 받은 파일\ciaosun@nate.com_73874\용타스님2_종이배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82" y="2276872"/>
            <a:ext cx="3004289" cy="33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61200" y="1484784"/>
            <a:ext cx="1944216" cy="1249293"/>
          </a:xfrm>
          <a:prstGeom prst="wedgeRoundRectCallout">
            <a:avLst>
              <a:gd name="adj1" fmla="val -29838"/>
              <a:gd name="adj2" fmla="val 76416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latinLnBrk="0">
              <a:spcBef>
                <a:spcPts val="600"/>
              </a:spcBef>
            </a:pPr>
            <a:r>
              <a:rPr lang="ko-KR" altLang="en-US" sz="1400" b="1" dirty="0" smtClean="0"/>
              <a:t>그렇지 않습니다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당신은 무한정의 베풀 것을 가지고 있습니다</a:t>
            </a:r>
            <a:r>
              <a:rPr lang="en-US" altLang="ko-KR" sz="1400" b="1" dirty="0" smtClean="0"/>
              <a:t>. 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4183923"/>
            <a:ext cx="20162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1100" b="1" dirty="0" smtClean="0"/>
              <a:t>웃는 미소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친절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덕담 한마디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쓰레기 줍기 </a:t>
            </a:r>
            <a:r>
              <a:rPr lang="en-US" altLang="ko-KR" sz="1100" b="1" dirty="0" smtClean="0"/>
              <a:t>…………………. </a:t>
            </a:r>
            <a:r>
              <a:rPr lang="ko-KR" altLang="en-US" sz="1100" b="1" dirty="0" smtClean="0"/>
              <a:t>등등</a:t>
            </a:r>
            <a:r>
              <a:rPr lang="en-US" altLang="ko-KR" sz="1100" b="1" dirty="0" smtClean="0"/>
              <a:t>….</a:t>
            </a:r>
          </a:p>
          <a:p>
            <a:pPr>
              <a:spcBef>
                <a:spcPts val="600"/>
              </a:spcBef>
            </a:pPr>
            <a:endParaRPr lang="en-US" altLang="ko-KR" sz="1100" b="1" dirty="0" smtClean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36501" y="692497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12" name="그룹 780"/>
          <p:cNvGrpSpPr>
            <a:grpSpLocks/>
          </p:cNvGrpSpPr>
          <p:nvPr/>
        </p:nvGrpSpPr>
        <p:grpSpPr bwMode="auto">
          <a:xfrm>
            <a:off x="688876" y="692497"/>
            <a:ext cx="571500" cy="557213"/>
            <a:chOff x="544885" y="1888257"/>
            <a:chExt cx="570731" cy="557568"/>
          </a:xfrm>
        </p:grpSpPr>
        <p:sp>
          <p:nvSpPr>
            <p:cNvPr id="13" name="직각 삼각형 12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4885" y="1888257"/>
              <a:ext cx="411737" cy="369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</a:t>
              </a:r>
              <a:r>
                <a:rPr lang="en-US" altLang="ko-KR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5</a:t>
              </a: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04826" y="829022"/>
            <a:ext cx="5950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err="1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베품</a:t>
            </a:r>
            <a:endParaRPr lang="ko-KR" altLang="en-US" sz="1600" b="1" kern="0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9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241</Words>
  <Application>Microsoft Office PowerPoint</Application>
  <PresentationFormat>화면 슬라이드 쇼(4:3)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구현 행복론</dc:title>
  <dc:creator>이경수</dc:creator>
  <cp:lastModifiedBy>sinsi</cp:lastModifiedBy>
  <cp:revision>88</cp:revision>
  <dcterms:created xsi:type="dcterms:W3CDTF">2013-03-25T13:32:03Z</dcterms:created>
  <dcterms:modified xsi:type="dcterms:W3CDTF">2013-04-11T01:06:56Z</dcterms:modified>
</cp:coreProperties>
</file>