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71" d="100"/>
          <a:sy n="71" d="100"/>
        </p:scale>
        <p:origin x="-648" y="-102"/>
      </p:cViewPr>
      <p:guideLst>
        <p:guide orient="horz" pos="1389"/>
        <p:guide orient="horz" pos="845"/>
        <p:guide orient="horz" pos="482"/>
        <p:guide orient="horz" pos="1752"/>
        <p:guide orient="horz" pos="3929"/>
        <p:guide orient="horz" pos="1071"/>
        <p:guide pos="793"/>
        <p:guide pos="2472"/>
        <p:guide pos="5375"/>
        <p:guide pos="49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0784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28" y="4861482"/>
            <a:ext cx="5678445" cy="4604841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2014-02-10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OP100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의 원리</a:t>
            </a:r>
            <a:endParaRPr lang="en-US" altLang="ko-KR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0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과 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100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사이의 현실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latin typeface="+mn-ea"/>
              </a:rPr>
              <a:t>0</a:t>
            </a:r>
            <a:r>
              <a:rPr lang="ko-KR" altLang="en-US" sz="1600" dirty="0" smtClean="0">
                <a:latin typeface="+mn-ea"/>
              </a:rPr>
              <a:t>은 아무 것도 가지지 않은 상태를 뜻함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latin typeface="+mn-ea"/>
              </a:rPr>
              <a:t>100</a:t>
            </a:r>
            <a:r>
              <a:rPr lang="ko-KR" altLang="en-US" sz="1600" dirty="0" smtClean="0">
                <a:latin typeface="+mn-ea"/>
              </a:rPr>
              <a:t>은 </a:t>
            </a:r>
            <a:r>
              <a:rPr lang="ko-KR" altLang="en-US" sz="1600" smtClean="0">
                <a:latin typeface="+mn-ea"/>
              </a:rPr>
              <a:t>완성된 점을 </a:t>
            </a:r>
            <a:r>
              <a:rPr lang="ko-KR" altLang="en-US" sz="1600" dirty="0" smtClean="0">
                <a:latin typeface="+mn-ea"/>
              </a:rPr>
              <a:t>뜻함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latin typeface="+mn-ea"/>
              </a:rPr>
              <a:t>P</a:t>
            </a:r>
            <a:r>
              <a:rPr lang="ko-KR" altLang="en-US" sz="1600" dirty="0" smtClean="0">
                <a:latin typeface="+mn-ea"/>
              </a:rPr>
              <a:t>는 현실점을 뜻함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현실에서 우리들은 항상 </a:t>
            </a:r>
            <a:r>
              <a:rPr lang="en-US" altLang="ko-KR" sz="1600" dirty="0" smtClean="0">
                <a:latin typeface="+mn-ea"/>
              </a:rPr>
              <a:t>0</a:t>
            </a:r>
            <a:r>
              <a:rPr lang="ko-KR" altLang="en-US" sz="1600" dirty="0" smtClean="0">
                <a:latin typeface="+mn-ea"/>
              </a:rPr>
              <a:t>과 </a:t>
            </a:r>
            <a:r>
              <a:rPr lang="en-US" altLang="ko-KR" sz="1600" dirty="0" smtClean="0">
                <a:latin typeface="+mn-ea"/>
              </a:rPr>
              <a:t>100 </a:t>
            </a:r>
            <a:r>
              <a:rPr lang="ko-KR" altLang="en-US" sz="1600" dirty="0" smtClean="0">
                <a:latin typeface="+mn-ea"/>
              </a:rPr>
              <a:t>사이의 어떤 과정에 </a:t>
            </a:r>
            <a:r>
              <a:rPr lang="ko-KR" altLang="en-US" sz="1600" smtClean="0">
                <a:latin typeface="+mn-ea"/>
              </a:rPr>
              <a:t>있게 됨</a:t>
            </a:r>
            <a:endParaRPr lang="en-US" altLang="ko-KR" sz="3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516812" y="5991671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O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5508104" y="5376257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P</a:t>
            </a:r>
            <a:endParaRPr lang="ko-KR" alt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220246" y="4728185"/>
            <a:ext cx="718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100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156176" y="6138869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 smtClean="0">
                <a:solidFill>
                  <a:prstClr val="black"/>
                </a:solidFill>
              </a:rPr>
              <a:t>0</a:t>
            </a:r>
            <a:endParaRPr lang="ko-KR" altLang="en-US" sz="3200" dirty="0"/>
          </a:p>
        </p:txBody>
      </p:sp>
      <p:sp>
        <p:nvSpPr>
          <p:cNvPr id="17" name="직사각형 16"/>
          <p:cNvSpPr/>
          <p:nvPr/>
        </p:nvSpPr>
        <p:spPr>
          <a:xfrm>
            <a:off x="6156176" y="4698709"/>
            <a:ext cx="12961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>
                <a:solidFill>
                  <a:prstClr val="black"/>
                </a:solidFill>
              </a:rPr>
              <a:t>완성된 자리</a:t>
            </a:r>
            <a:endParaRPr lang="ko-KR" altLang="en-US" sz="3200" dirty="0"/>
          </a:p>
        </p:txBody>
      </p:sp>
      <p:sp>
        <p:nvSpPr>
          <p:cNvPr id="19" name="직사각형 18"/>
          <p:cNvSpPr/>
          <p:nvPr/>
        </p:nvSpPr>
        <p:spPr>
          <a:xfrm>
            <a:off x="6156176" y="5418789"/>
            <a:ext cx="12961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err="1" smtClean="0">
                <a:solidFill>
                  <a:prstClr val="black"/>
                </a:solidFill>
              </a:rPr>
              <a:t>현실점</a:t>
            </a:r>
            <a:endParaRPr lang="ko-KR" altLang="en-US" sz="3200" dirty="0"/>
          </a:p>
        </p:txBody>
      </p:sp>
      <p:grpSp>
        <p:nvGrpSpPr>
          <p:cNvPr id="30" name="그룹 29"/>
          <p:cNvGrpSpPr/>
          <p:nvPr/>
        </p:nvGrpSpPr>
        <p:grpSpPr>
          <a:xfrm>
            <a:off x="6033599" y="4872201"/>
            <a:ext cx="107999" cy="1374844"/>
            <a:chOff x="4150785" y="4659828"/>
            <a:chExt cx="54065" cy="1008112"/>
          </a:xfrm>
        </p:grpSpPr>
        <p:cxnSp>
          <p:nvCxnSpPr>
            <p:cNvPr id="12" name="직선 연결선 11"/>
            <p:cNvCxnSpPr/>
            <p:nvPr/>
          </p:nvCxnSpPr>
          <p:spPr>
            <a:xfrm flipV="1">
              <a:off x="4172784" y="4659828"/>
              <a:ext cx="0" cy="1008112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타원 19"/>
            <p:cNvSpPr/>
            <p:nvPr/>
          </p:nvSpPr>
          <p:spPr>
            <a:xfrm>
              <a:off x="4150785" y="5124533"/>
              <a:ext cx="54065" cy="79192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인생은 행복 지향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3001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우리가 원하는 것을 소유할 때 긍정적인 느낌을 </a:t>
            </a:r>
            <a:r>
              <a:rPr lang="ko-KR" altLang="en-US" sz="1600" smtClean="0">
                <a:latin typeface="+mn-ea"/>
              </a:rPr>
              <a:t>가지게 됨</a:t>
            </a:r>
            <a:r>
              <a:rPr lang="en-US" altLang="ko-KR" sz="1600" smtClean="0">
                <a:latin typeface="+mn-ea"/>
              </a:rPr>
              <a:t> </a:t>
            </a:r>
            <a:r>
              <a:rPr lang="ko-KR" altLang="en-US" sz="1600" smtClean="0">
                <a:latin typeface="+mn-ea"/>
              </a:rPr>
              <a:t> 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이러한 긍정적인 느낌이 바로 행복임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어떻게 하면 이러한 긍정적인 느낌을 많이 가지게 될 것인가</a:t>
            </a:r>
            <a:r>
              <a:rPr lang="en-US" altLang="ko-KR" sz="1600" dirty="0" smtClean="0">
                <a:latin typeface="+mn-ea"/>
              </a:rPr>
              <a:t>? </a:t>
            </a:r>
            <a:r>
              <a:rPr lang="ko-KR" altLang="en-US" sz="1600" dirty="0" smtClean="0">
                <a:latin typeface="+mn-ea"/>
              </a:rPr>
              <a:t>  </a:t>
            </a:r>
            <a:endParaRPr lang="en-US" altLang="ko-KR" sz="1600" dirty="0" smtClean="0"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/>
              <a:t>OP100</a:t>
            </a:r>
            <a:r>
              <a:rPr lang="ko-KR" altLang="en-US" sz="1600" dirty="0" smtClean="0"/>
              <a:t>의 원리는 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어떻게 하면 보다 행복해질 것이냐</a:t>
            </a:r>
            <a:r>
              <a:rPr lang="ko-KR" altLang="en-US" sz="1600" dirty="0" smtClean="0"/>
              <a:t>’는 물음의 답</a:t>
            </a: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원리가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인생은 행복 지향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우리는 항상 </a:t>
            </a:r>
            <a:r>
              <a:rPr lang="en-US" altLang="ko-KR" sz="1600" dirty="0" smtClean="0">
                <a:latin typeface="+mn-ea"/>
              </a:rPr>
              <a:t>100</a:t>
            </a:r>
            <a:r>
              <a:rPr lang="ko-KR" altLang="en-US" sz="1600" dirty="0" smtClean="0">
                <a:latin typeface="+mn-ea"/>
              </a:rPr>
              <a:t>을 원하지만 현실은 항상 </a:t>
            </a:r>
            <a:r>
              <a:rPr lang="en-US" altLang="ko-KR" sz="1600" dirty="0" smtClean="0">
                <a:latin typeface="+mn-ea"/>
              </a:rPr>
              <a:t>P</a:t>
            </a:r>
            <a:r>
              <a:rPr lang="ko-KR" altLang="en-US" sz="1600" dirty="0" smtClean="0">
                <a:latin typeface="+mn-ea"/>
              </a:rPr>
              <a:t>에 있음</a:t>
            </a:r>
            <a:r>
              <a:rPr lang="en-US" altLang="ko-KR" sz="1600" dirty="0" smtClean="0">
                <a:latin typeface="+mn-ea"/>
              </a:rPr>
              <a:t> </a:t>
            </a:r>
            <a:r>
              <a:rPr lang="ko-KR" altLang="en-US" sz="1600" dirty="0" smtClean="0">
                <a:latin typeface="+mn-ea"/>
              </a:rPr>
              <a:t>  </a:t>
            </a:r>
            <a:endParaRPr lang="en-US" altLang="ko-KR" sz="1600" dirty="0" smtClean="0">
              <a:latin typeface="+mn-ea"/>
            </a:endParaRPr>
          </a:p>
          <a:p>
            <a:pPr marL="358775" lvl="1" indent="3175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dirty="0" smtClean="0">
                <a:latin typeface="+mn-ea"/>
              </a:rPr>
              <a:t>예</a:t>
            </a:r>
            <a:r>
              <a:rPr lang="en-US" altLang="ko-KR" sz="1600" dirty="0" smtClean="0">
                <a:latin typeface="+mn-ea"/>
              </a:rPr>
              <a:t>) </a:t>
            </a:r>
            <a:r>
              <a:rPr lang="ko-KR" altLang="en-US" sz="1600" dirty="0" smtClean="0">
                <a:latin typeface="+mn-ea"/>
              </a:rPr>
              <a:t>수학 시험에서 </a:t>
            </a:r>
            <a:r>
              <a:rPr lang="en-US" altLang="ko-KR" sz="1600" dirty="0" smtClean="0">
                <a:latin typeface="+mn-ea"/>
              </a:rPr>
              <a:t>100</a:t>
            </a:r>
            <a:r>
              <a:rPr lang="ko-KR" altLang="en-US" sz="1600" dirty="0" smtClean="0">
                <a:latin typeface="+mn-ea"/>
              </a:rPr>
              <a:t>점을 맞고 싶었지만 </a:t>
            </a:r>
            <a:r>
              <a:rPr lang="en-US" altLang="ko-KR" sz="1600" dirty="0" smtClean="0">
                <a:latin typeface="+mn-ea"/>
              </a:rPr>
              <a:t>60</a:t>
            </a:r>
            <a:r>
              <a:rPr lang="ko-KR" altLang="en-US" sz="1600" dirty="0" smtClean="0">
                <a:latin typeface="+mn-ea"/>
              </a:rPr>
              <a:t>점을 맞았다</a:t>
            </a:r>
            <a:r>
              <a:rPr lang="en-US" altLang="ko-KR" sz="1600" dirty="0" smtClean="0">
                <a:latin typeface="+mn-ea"/>
              </a:rPr>
              <a:t>.</a:t>
            </a:r>
            <a:r>
              <a:rPr lang="ko-KR" altLang="en-US" sz="1600" dirty="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358775" lvl="1" indent="3175" latinLnBrk="0">
              <a:lnSpc>
                <a:spcPct val="150000"/>
              </a:lnSpc>
              <a:buClr>
                <a:srgbClr val="285DA6"/>
              </a:buClr>
            </a:pP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사실상 우리의 현실은 다 비슷한 지점에 있음</a:t>
            </a:r>
            <a:r>
              <a:rPr lang="en-US" altLang="ko-KR" sz="1600" dirty="0" smtClean="0">
                <a:latin typeface="+mn-ea"/>
              </a:rPr>
              <a:t> </a:t>
            </a:r>
          </a:p>
          <a:p>
            <a:pPr marL="536575" lvl="1" indent="-182563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결국 행복이란 현실의 문제가 아니라 </a:t>
            </a:r>
            <a:r>
              <a:rPr lang="ko-KR" altLang="en-US" sz="1600" b="1" dirty="0" smtClean="0"/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현실을 바라다보는 태도</a:t>
            </a:r>
            <a:r>
              <a:rPr lang="ko-KR" altLang="en-US" sz="1600" b="1" dirty="0" smtClean="0"/>
              <a:t>’</a:t>
            </a:r>
            <a:r>
              <a:rPr lang="ko-KR" altLang="en-US" sz="1600" dirty="0" smtClean="0"/>
              <a:t>의 문제</a:t>
            </a:r>
            <a:endParaRPr lang="en-US" altLang="ko-KR" sz="1600" dirty="0" smtClean="0">
              <a:solidFill>
                <a:srgbClr val="FF0000"/>
              </a:solidFill>
              <a:latin typeface="+mn-ea"/>
            </a:endParaRPr>
          </a:p>
        </p:txBody>
      </p:sp>
      <p:pic>
        <p:nvPicPr>
          <p:cNvPr id="20" name="그림 19" descr="half ful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4581128"/>
            <a:ext cx="1409577" cy="1872208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직사각형 21"/>
          <p:cNvSpPr/>
          <p:nvPr/>
        </p:nvSpPr>
        <p:spPr>
          <a:xfrm>
            <a:off x="7092280" y="5661248"/>
            <a:ext cx="230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200" i="1" dirty="0" smtClean="0"/>
              <a:t>반잔 밖에 안 남았네</a:t>
            </a:r>
            <a:r>
              <a:rPr lang="en-US" altLang="ko-KR" sz="1200" i="1" dirty="0" smtClean="0"/>
              <a:t>…</a:t>
            </a:r>
            <a:r>
              <a:rPr lang="ko-KR" altLang="en-US" sz="1200" i="1" dirty="0" smtClean="0"/>
              <a:t> </a:t>
            </a:r>
            <a:endParaRPr lang="en-US" altLang="ko-KR" sz="1200" i="1" dirty="0" smtClean="0"/>
          </a:p>
          <a:p>
            <a:pPr latinLnBrk="0">
              <a:lnSpc>
                <a:spcPct val="150000"/>
              </a:lnSpc>
            </a:pPr>
            <a:r>
              <a:rPr lang="ko-KR" altLang="en-US" sz="1200" i="1" dirty="0" err="1" smtClean="0"/>
              <a:t>반잔이나</a:t>
            </a:r>
            <a:r>
              <a:rPr lang="ko-KR" altLang="en-US" sz="1200" i="1" dirty="0" smtClean="0"/>
              <a:t> 남았네</a:t>
            </a:r>
            <a:r>
              <a:rPr lang="en-US" altLang="ko-KR" sz="1200" i="1" dirty="0" smtClean="0"/>
              <a:t>…</a:t>
            </a:r>
            <a:endParaRPr lang="ko-KR" alt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원리를 깨달은 삶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불행한 사람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57961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이미 이루어져 있는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O-P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에는 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관심이 없음</a:t>
            </a:r>
            <a:r>
              <a:rPr lang="en-US" altLang="ko-KR" sz="1600" smtClean="0">
                <a:latin typeface="+mn-ea"/>
              </a:rPr>
              <a:t> </a:t>
            </a:r>
            <a:r>
              <a:rPr lang="ko-KR" altLang="en-US" sz="1600" smtClean="0">
                <a:latin typeface="+mn-ea"/>
              </a:rPr>
              <a:t>  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이루지 못한 것에 대해 이루어야 한다는 생각을 하며 앞으로 이루어야 할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P-100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에 집착</a:t>
            </a:r>
            <a:r>
              <a:rPr lang="ko-KR" altLang="en-US" sz="1600" smtClean="0">
                <a:latin typeface="+mn-ea"/>
              </a:rPr>
              <a:t>함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이루지 못한 것에 대해 스트레스를 받고 </a:t>
            </a:r>
            <a:r>
              <a:rPr lang="ko-KR" altLang="en-US" sz="1600" smtClean="0">
                <a:latin typeface="+mn-ea"/>
              </a:rPr>
              <a:t>불행하게 됨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</p:txBody>
      </p:sp>
      <p:grpSp>
        <p:nvGrpSpPr>
          <p:cNvPr id="4" name="그룹 16"/>
          <p:cNvGrpSpPr/>
          <p:nvPr/>
        </p:nvGrpSpPr>
        <p:grpSpPr>
          <a:xfrm>
            <a:off x="5837227" y="4872201"/>
            <a:ext cx="107999" cy="1374844"/>
            <a:chOff x="4150785" y="4659828"/>
            <a:chExt cx="54065" cy="1008112"/>
          </a:xfrm>
        </p:grpSpPr>
        <p:cxnSp>
          <p:nvCxnSpPr>
            <p:cNvPr id="18" name="직선 연결선 17"/>
            <p:cNvCxnSpPr/>
            <p:nvPr/>
          </p:nvCxnSpPr>
          <p:spPr>
            <a:xfrm flipV="1">
              <a:off x="4172784" y="4659828"/>
              <a:ext cx="0" cy="1008112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타원 18"/>
            <p:cNvSpPr/>
            <p:nvPr/>
          </p:nvSpPr>
          <p:spPr>
            <a:xfrm>
              <a:off x="4150785" y="5124533"/>
              <a:ext cx="54065" cy="7919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</p:grpSp>
      <p:sp>
        <p:nvSpPr>
          <p:cNvPr id="29" name="원호 28"/>
          <p:cNvSpPr/>
          <p:nvPr/>
        </p:nvSpPr>
        <p:spPr>
          <a:xfrm>
            <a:off x="5887796" y="4869160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원호 29"/>
          <p:cNvSpPr/>
          <p:nvPr/>
        </p:nvSpPr>
        <p:spPr>
          <a:xfrm>
            <a:off x="5887796" y="5625288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/>
          <p:cNvSpPr/>
          <p:nvPr/>
        </p:nvSpPr>
        <p:spPr>
          <a:xfrm>
            <a:off x="6535867" y="4869160"/>
            <a:ext cx="18005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en-US" sz="1400" dirty="0" smtClean="0">
                <a:solidFill>
                  <a:prstClr val="black"/>
                </a:solidFill>
              </a:rPr>
              <a:t>앞으로 이루어야 할 것에 집착함</a:t>
            </a:r>
            <a:endParaRPr lang="ko-KR" altLang="en-US" sz="3200" dirty="0"/>
          </a:p>
        </p:txBody>
      </p:sp>
      <p:sp>
        <p:nvSpPr>
          <p:cNvPr id="37" name="직사각형 36"/>
          <p:cNvSpPr/>
          <p:nvPr/>
        </p:nvSpPr>
        <p:spPr>
          <a:xfrm>
            <a:off x="6535867" y="5703615"/>
            <a:ext cx="18005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en-US" sz="1400" dirty="0" smtClean="0">
                <a:solidFill>
                  <a:prstClr val="black"/>
                </a:solidFill>
              </a:rPr>
              <a:t>이루어져 있는 것에는 관심이 없음</a:t>
            </a:r>
            <a:endParaRPr lang="ko-KR" altLang="en-US" sz="3200" dirty="0"/>
          </a:p>
        </p:txBody>
      </p:sp>
      <p:sp>
        <p:nvSpPr>
          <p:cNvPr id="11" name="직사각형 10"/>
          <p:cNvSpPr/>
          <p:nvPr/>
        </p:nvSpPr>
        <p:spPr>
          <a:xfrm>
            <a:off x="5690939" y="6207695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O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682231" y="5376257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P</a:t>
            </a:r>
            <a:endParaRPr lang="ko-KR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508104" y="4479503"/>
            <a:ext cx="718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100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원리를 깨달은 삶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행복한 사람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56521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앞으로 이루어야 할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P-100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을 지향</a:t>
            </a:r>
            <a:r>
              <a:rPr lang="ko-KR" altLang="en-US" sz="1600" dirty="0" smtClean="0">
                <a:latin typeface="+mn-ea"/>
              </a:rPr>
              <a:t>하지만 </a:t>
            </a:r>
            <a:r>
              <a:rPr lang="ko-KR" altLang="en-US" sz="1600" smtClean="0">
                <a:latin typeface="+mn-ea"/>
              </a:rPr>
              <a:t>집착하지 않음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자신이 가지고 있는 것에 집중하여 이미 이루어져 있는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O-P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에 주목함</a:t>
            </a:r>
            <a:r>
              <a:rPr lang="en-US" altLang="ko-KR" sz="1600" smtClean="0">
                <a:latin typeface="+mn-ea"/>
              </a:rPr>
              <a:t> </a:t>
            </a:r>
            <a:r>
              <a:rPr lang="ko-KR" altLang="en-US" sz="1600" smtClean="0">
                <a:latin typeface="+mn-ea"/>
              </a:rPr>
              <a:t>  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자신이 이미 가진 </a:t>
            </a:r>
            <a:r>
              <a:rPr lang="ko-KR" altLang="en-US" sz="1600" smtClean="0">
                <a:latin typeface="+mn-ea"/>
              </a:rPr>
              <a:t>것들을 누림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</p:txBody>
      </p:sp>
      <p:grpSp>
        <p:nvGrpSpPr>
          <p:cNvPr id="4" name="그룹 16"/>
          <p:cNvGrpSpPr/>
          <p:nvPr/>
        </p:nvGrpSpPr>
        <p:grpSpPr>
          <a:xfrm>
            <a:off x="5837227" y="4872201"/>
            <a:ext cx="107999" cy="1374844"/>
            <a:chOff x="4150785" y="4659828"/>
            <a:chExt cx="54065" cy="1008112"/>
          </a:xfrm>
        </p:grpSpPr>
        <p:cxnSp>
          <p:nvCxnSpPr>
            <p:cNvPr id="18" name="직선 연결선 17"/>
            <p:cNvCxnSpPr/>
            <p:nvPr/>
          </p:nvCxnSpPr>
          <p:spPr>
            <a:xfrm flipV="1">
              <a:off x="4172784" y="4659828"/>
              <a:ext cx="0" cy="1008112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타원 18"/>
            <p:cNvSpPr/>
            <p:nvPr/>
          </p:nvSpPr>
          <p:spPr>
            <a:xfrm>
              <a:off x="4150785" y="5124533"/>
              <a:ext cx="54065" cy="7919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</p:grpSp>
      <p:sp>
        <p:nvSpPr>
          <p:cNvPr id="29" name="원호 28"/>
          <p:cNvSpPr/>
          <p:nvPr/>
        </p:nvSpPr>
        <p:spPr>
          <a:xfrm>
            <a:off x="5887796" y="4869160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원호 29"/>
          <p:cNvSpPr/>
          <p:nvPr/>
        </p:nvSpPr>
        <p:spPr>
          <a:xfrm>
            <a:off x="5887796" y="5625288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/>
          <p:cNvSpPr/>
          <p:nvPr/>
        </p:nvSpPr>
        <p:spPr>
          <a:xfrm>
            <a:off x="6535867" y="4869160"/>
            <a:ext cx="18005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en-US" sz="1400" dirty="0" smtClean="0"/>
              <a:t>앞으로 지향해 감</a:t>
            </a:r>
            <a:endParaRPr lang="ko-KR" altLang="en-US" sz="3200" dirty="0"/>
          </a:p>
        </p:txBody>
      </p:sp>
      <p:sp>
        <p:nvSpPr>
          <p:cNvPr id="37" name="직사각형 36"/>
          <p:cNvSpPr/>
          <p:nvPr/>
        </p:nvSpPr>
        <p:spPr>
          <a:xfrm>
            <a:off x="6535867" y="5703615"/>
            <a:ext cx="18005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/>
              <a:t>이미 이루어져 있는</a:t>
            </a:r>
          </a:p>
          <a:p>
            <a:r>
              <a:rPr lang="ko-KR" altLang="en-US" sz="1400" dirty="0" smtClean="0"/>
              <a:t>것에 주목</a:t>
            </a:r>
            <a:endParaRPr lang="ko-KR" altLang="en-US" sz="3200" dirty="0"/>
          </a:p>
        </p:txBody>
      </p:sp>
      <p:sp>
        <p:nvSpPr>
          <p:cNvPr id="11" name="직사각형 10"/>
          <p:cNvSpPr/>
          <p:nvPr/>
        </p:nvSpPr>
        <p:spPr>
          <a:xfrm>
            <a:off x="5690939" y="6207695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O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682231" y="5376257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P</a:t>
            </a:r>
            <a:endParaRPr lang="ko-KR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508104" y="4479503"/>
            <a:ext cx="718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100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원리를 깨달은 삶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같은 현실에 대한 다른 해석</a:t>
              </a: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불행한 사람들</a:t>
            </a:r>
            <a:r>
              <a:rPr lang="ko-KR" altLang="en-US" sz="1600" dirty="0" smtClean="0">
                <a:latin typeface="+mn-ea"/>
              </a:rPr>
              <a:t>은 앞으로 이루어야 할 것인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P-100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에 집착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행복한 사람들</a:t>
            </a:r>
            <a:r>
              <a:rPr lang="ko-KR" altLang="en-US" sz="1600" dirty="0" smtClean="0">
                <a:latin typeface="+mn-ea"/>
              </a:rPr>
              <a:t>은 </a:t>
            </a:r>
            <a:r>
              <a:rPr lang="en-US" altLang="ko-KR" sz="1600" dirty="0" smtClean="0">
                <a:latin typeface="+mn-ea"/>
              </a:rPr>
              <a:t>P-100</a:t>
            </a:r>
            <a:r>
              <a:rPr lang="ko-KR" altLang="en-US" sz="1600" dirty="0" smtClean="0">
                <a:latin typeface="+mn-ea"/>
              </a:rPr>
              <a:t>은 앞으로 해가면 될 것이고 나는 이미 충분히 가지고 있다고 생각하며 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O-P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에 </a:t>
            </a:r>
            <a:r>
              <a:rPr lang="ko-KR" altLang="en-US" sz="1600" b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주목</a:t>
            </a:r>
            <a:r>
              <a:rPr lang="ko-KR" altLang="en-US" sz="1600" smtClean="0">
                <a:latin typeface="+mn-ea"/>
              </a:rPr>
              <a:t>을 함</a:t>
            </a:r>
            <a:r>
              <a:rPr lang="en-US" altLang="ko-KR" sz="1600" smtClean="0">
                <a:latin typeface="+mn-ea"/>
              </a:rPr>
              <a:t> </a:t>
            </a:r>
            <a:r>
              <a:rPr lang="ko-KR" altLang="en-US" sz="1600" smtClean="0">
                <a:latin typeface="+mn-ea"/>
              </a:rPr>
              <a:t>  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</a:pPr>
            <a:endParaRPr lang="en-US" altLang="ko-KR" sz="1600" dirty="0" smtClean="0">
              <a:latin typeface="+mn-ea"/>
            </a:endParaRPr>
          </a:p>
        </p:txBody>
      </p:sp>
      <p:grpSp>
        <p:nvGrpSpPr>
          <p:cNvPr id="4" name="그룹 16"/>
          <p:cNvGrpSpPr/>
          <p:nvPr/>
        </p:nvGrpSpPr>
        <p:grpSpPr>
          <a:xfrm>
            <a:off x="5837227" y="4872201"/>
            <a:ext cx="107999" cy="1374844"/>
            <a:chOff x="4150785" y="4659828"/>
            <a:chExt cx="54065" cy="1008112"/>
          </a:xfrm>
        </p:grpSpPr>
        <p:cxnSp>
          <p:nvCxnSpPr>
            <p:cNvPr id="18" name="직선 연결선 17"/>
            <p:cNvCxnSpPr/>
            <p:nvPr/>
          </p:nvCxnSpPr>
          <p:spPr>
            <a:xfrm flipV="1">
              <a:off x="4172784" y="4659828"/>
              <a:ext cx="0" cy="1008112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타원 18"/>
            <p:cNvSpPr/>
            <p:nvPr/>
          </p:nvSpPr>
          <p:spPr>
            <a:xfrm>
              <a:off x="4150785" y="5124533"/>
              <a:ext cx="54065" cy="7919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</p:grpSp>
      <p:sp>
        <p:nvSpPr>
          <p:cNvPr id="29" name="원호 28"/>
          <p:cNvSpPr/>
          <p:nvPr/>
        </p:nvSpPr>
        <p:spPr>
          <a:xfrm>
            <a:off x="5887796" y="4869160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원호 29"/>
          <p:cNvSpPr/>
          <p:nvPr/>
        </p:nvSpPr>
        <p:spPr>
          <a:xfrm>
            <a:off x="5887796" y="5625288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/>
          <p:cNvSpPr/>
          <p:nvPr/>
        </p:nvSpPr>
        <p:spPr>
          <a:xfrm>
            <a:off x="6535866" y="5014697"/>
            <a:ext cx="20162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en-US" sz="1400" dirty="0" smtClean="0"/>
              <a:t>앞으로 이루어야 할 것</a:t>
            </a:r>
            <a:endParaRPr lang="ko-KR" altLang="en-US" sz="3200" dirty="0"/>
          </a:p>
        </p:txBody>
      </p:sp>
      <p:sp>
        <p:nvSpPr>
          <p:cNvPr id="37" name="직사각형 36"/>
          <p:cNvSpPr/>
          <p:nvPr/>
        </p:nvSpPr>
        <p:spPr>
          <a:xfrm>
            <a:off x="6535867" y="5778046"/>
            <a:ext cx="18005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/>
              <a:t>이미 이룬 것</a:t>
            </a:r>
            <a:endParaRPr lang="ko-KR" altLang="en-US" sz="3200" dirty="0"/>
          </a:p>
        </p:txBody>
      </p:sp>
      <p:sp>
        <p:nvSpPr>
          <p:cNvPr id="11" name="직사각형 10"/>
          <p:cNvSpPr/>
          <p:nvPr/>
        </p:nvSpPr>
        <p:spPr>
          <a:xfrm>
            <a:off x="5690939" y="6207695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O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682231" y="5376257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P</a:t>
            </a:r>
            <a:endParaRPr lang="ko-KR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508104" y="4479503"/>
            <a:ext cx="718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100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원리를 깨달은 삶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P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점을 올리는 방법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6"/>
          <p:cNvGrpSpPr/>
          <p:nvPr/>
        </p:nvGrpSpPr>
        <p:grpSpPr>
          <a:xfrm>
            <a:off x="5837227" y="4872201"/>
            <a:ext cx="107999" cy="1374844"/>
            <a:chOff x="4150785" y="4659828"/>
            <a:chExt cx="54065" cy="1008112"/>
          </a:xfrm>
        </p:grpSpPr>
        <p:cxnSp>
          <p:nvCxnSpPr>
            <p:cNvPr id="18" name="직선 연결선 17"/>
            <p:cNvCxnSpPr/>
            <p:nvPr/>
          </p:nvCxnSpPr>
          <p:spPr>
            <a:xfrm flipV="1">
              <a:off x="4172784" y="4659828"/>
              <a:ext cx="0" cy="1008112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타원 18"/>
            <p:cNvSpPr/>
            <p:nvPr/>
          </p:nvSpPr>
          <p:spPr>
            <a:xfrm>
              <a:off x="4150785" y="5124533"/>
              <a:ext cx="54065" cy="7919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</p:grpSp>
      <p:sp>
        <p:nvSpPr>
          <p:cNvPr id="29" name="원호 28"/>
          <p:cNvSpPr/>
          <p:nvPr/>
        </p:nvSpPr>
        <p:spPr>
          <a:xfrm>
            <a:off x="5887796" y="4869160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원호 29"/>
          <p:cNvSpPr/>
          <p:nvPr/>
        </p:nvSpPr>
        <p:spPr>
          <a:xfrm>
            <a:off x="5887796" y="5625288"/>
            <a:ext cx="432048" cy="684000"/>
          </a:xfrm>
          <a:prstGeom prst="arc">
            <a:avLst>
              <a:gd name="adj1" fmla="val 16200000"/>
              <a:gd name="adj2" fmla="val 5268059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/>
          <p:cNvSpPr/>
          <p:nvPr/>
        </p:nvSpPr>
        <p:spPr>
          <a:xfrm>
            <a:off x="6535866" y="5014697"/>
            <a:ext cx="20162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en-US" sz="1400" dirty="0" smtClean="0"/>
              <a:t>앞으로 이루어야 할 것</a:t>
            </a:r>
            <a:endParaRPr lang="ko-KR" altLang="en-US" sz="3200" dirty="0"/>
          </a:p>
        </p:txBody>
      </p:sp>
      <p:sp>
        <p:nvSpPr>
          <p:cNvPr id="37" name="직사각형 36"/>
          <p:cNvSpPr/>
          <p:nvPr/>
        </p:nvSpPr>
        <p:spPr>
          <a:xfrm>
            <a:off x="6535867" y="5778046"/>
            <a:ext cx="18005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/>
              <a:t>이미 이룬 것</a:t>
            </a:r>
            <a:endParaRPr lang="ko-KR" altLang="en-US" sz="3200" dirty="0"/>
          </a:p>
        </p:txBody>
      </p:sp>
      <p:sp>
        <p:nvSpPr>
          <p:cNvPr id="11" name="직사각형 10"/>
          <p:cNvSpPr/>
          <p:nvPr/>
        </p:nvSpPr>
        <p:spPr>
          <a:xfrm>
            <a:off x="5690939" y="6207695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O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682231" y="5376257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P</a:t>
            </a:r>
            <a:endParaRPr lang="ko-KR" altLang="en-U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508104" y="4479503"/>
            <a:ext cx="7184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100</a:t>
            </a:r>
            <a:endParaRPr lang="ko-KR" altLang="en-US" sz="2800" dirty="0">
              <a:solidFill>
                <a:srgbClr val="00800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016224" y="2564904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자신이 이미 이룬 것들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이 얼마나 많은지 </a:t>
            </a:r>
            <a:r>
              <a:rPr lang="ko-KR" altLang="en-US" sz="1600" dirty="0" smtClean="0"/>
              <a:t>생각할수록 </a:t>
            </a:r>
            <a:r>
              <a:rPr lang="en-US" altLang="ko-KR" sz="1600" dirty="0" smtClean="0"/>
              <a:t>P</a:t>
            </a:r>
            <a:r>
              <a:rPr lang="ko-KR" altLang="en-US" sz="1600" smtClean="0"/>
              <a:t>점이 올라감</a:t>
            </a:r>
            <a:endParaRPr lang="en-US" altLang="ko-KR" sz="1600" dirty="0" smtClean="0"/>
          </a:p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latin typeface="+mn-ea"/>
              </a:rPr>
              <a:t>OP100</a:t>
            </a:r>
            <a:r>
              <a:rPr lang="ko-KR" altLang="en-US" sz="1600" dirty="0" smtClean="0">
                <a:latin typeface="+mn-ea"/>
              </a:rPr>
              <a:t>의 원리를 이용하여 자신이 가진 것에 대해 감사하는 지족명상을 하면 </a:t>
            </a:r>
            <a:r>
              <a:rPr lang="en-US" altLang="ko-KR" sz="1600" dirty="0" smtClean="0">
                <a:latin typeface="+mn-ea"/>
              </a:rPr>
              <a:t>P</a:t>
            </a:r>
            <a:r>
              <a:rPr lang="ko-KR" altLang="en-US" sz="1600" dirty="0" smtClean="0">
                <a:latin typeface="+mn-ea"/>
              </a:rPr>
              <a:t>점을 끌어올릴 </a:t>
            </a:r>
            <a:r>
              <a:rPr lang="ko-KR" altLang="en-US" sz="1600" smtClean="0">
                <a:latin typeface="+mn-ea"/>
              </a:rPr>
              <a:t>수 있음</a:t>
            </a:r>
            <a:r>
              <a:rPr lang="en-US" altLang="ko-KR" sz="1600" smtClean="0">
                <a:latin typeface="+mn-ea"/>
              </a:rPr>
              <a:t> </a:t>
            </a:r>
            <a:r>
              <a:rPr lang="ko-KR" altLang="en-US" sz="1600" smtClean="0">
                <a:latin typeface="+mn-ea"/>
              </a:rPr>
              <a:t> 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>
                <a:latin typeface="+mn-ea"/>
              </a:rPr>
              <a:t>‘</a:t>
            </a:r>
            <a:r>
              <a:rPr lang="ko-KR" altLang="en-US" sz="1600" dirty="0" smtClean="0">
                <a:latin typeface="+mn-ea"/>
              </a:rPr>
              <a:t>내가 이미 넘치는 소유 속에 있구나’라고 </a:t>
            </a:r>
            <a:r>
              <a:rPr lang="ko-KR" altLang="en-US" sz="1600" smtClean="0">
                <a:latin typeface="+mn-ea"/>
              </a:rPr>
              <a:t>깨닫게 됨</a:t>
            </a:r>
            <a:r>
              <a:rPr lang="en-US" altLang="ko-KR" sz="1600" smtClean="0">
                <a:latin typeface="+mn-ea"/>
              </a:rPr>
              <a:t> </a:t>
            </a:r>
            <a:endParaRPr lang="en-US" altLang="ko-KR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3600" b="1" kern="0" dirty="0" smtClean="0">
                  <a:latin typeface="+mn-ea"/>
                </a:rPr>
                <a:t>P100</a:t>
              </a:r>
              <a:r>
                <a:rPr kumimoji="1" lang="ko-KR" altLang="en-US" sz="3600" b="1" kern="0" dirty="0" smtClean="0">
                  <a:latin typeface="+mn-ea"/>
                </a:rPr>
                <a:t>의 원리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OP100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 원리를 깨달은 삶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en-US" altLang="ko-KR" sz="4800" b="1" kern="0" dirty="0" smtClean="0">
                  <a:solidFill>
                    <a:srgbClr val="FFFFFF"/>
                  </a:solidFill>
                  <a:latin typeface="+mn-ea"/>
                </a:rPr>
                <a:t>O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3" name="모서리가 둥근 직사각형 22"/>
          <p:cNvSpPr/>
          <p:nvPr/>
        </p:nvSpPr>
        <p:spPr bwMode="auto">
          <a:xfrm>
            <a:off x="2114029" y="2276872"/>
            <a:ext cx="6418783" cy="4320456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180975" lvl="2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미국의 심리학자인 디너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en-US" altLang="ko-KR" sz="1200" dirty="0" err="1" smtClean="0">
                <a:solidFill>
                  <a:schemeClr val="tx1"/>
                </a:solidFill>
                <a:latin typeface="+mn-ea"/>
              </a:rPr>
              <a:t>Diener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등의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2002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년 연구에 따르면 행복한 사람들과 불행한 사람들은 자신의 삶을 바라보는 태도에 있어서 차이가 있는 것으로 나타났다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 연구에서는 먼저 사람들에게 건강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재정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가족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친구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여가생활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종교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교육 등과 같은 삶의 특정 영역에 있어서의 만족도를 물어보았다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그리고 이어지는 질문에서는 전반적인 삶의 만족도에 대해서 물어보았는데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행복 수준이 높은 사람들은 먼저 대답한 삶의 특정 영역 중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“best”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인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부분에 강하게 기반해서 전반적인 만족도를 응답한 반면 행복 수준이 낮은 사람들은 먼저 대답한 삶의 특정 영역 중 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“worst”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인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부분에 기반해서 전반적인 만족도를 응답한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것으로 나타났다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즉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행복 수준이 높은 사람들은 자신의 교육 수준이나 재정 수준이 조금 만족스럽지 못하더라도 가족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친구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건강 등이 만족스러우면 그 부분에 기반해서 전반적인 삶의 만족도에 대한 응답을 한 반면 행복 수준이 낮은 사람들은 가족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친구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건강 등이 만족스러운 수준이어도 교육 수준이나 재정 수준이 만족스럽지 못하면 그에 기반에서 전반적인 삶이 만족스럽지 못하다고 응답하였다는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이러한 연구 결과는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삶을 바라보는 관점과 우리의 행복수준이 관련이 있다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는 것을 보여주고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  <p:sp>
        <p:nvSpPr>
          <p:cNvPr id="8" name="모서리가 둥근 직사각형 7"/>
          <p:cNvSpPr/>
          <p:nvPr/>
        </p:nvSpPr>
        <p:spPr bwMode="auto">
          <a:xfrm>
            <a:off x="2555777" y="2388989"/>
            <a:ext cx="3168351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행복한 사람들의 특징에 대한 심리학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  <p:grpSp>
        <p:nvGrpSpPr>
          <p:cNvPr id="12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3" name="직사각형 12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3074</TotalTime>
  <Words>562</Words>
  <Application>Microsoft Office PowerPoint</Application>
  <PresentationFormat>화면 슬라이드 쇼(4:3)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358</cp:revision>
  <dcterms:created xsi:type="dcterms:W3CDTF">2013-07-26T07:32:19Z</dcterms:created>
  <dcterms:modified xsi:type="dcterms:W3CDTF">2014-02-10T06:51:10Z</dcterms:modified>
</cp:coreProperties>
</file>