
<file path=[Content_Types].xml><?xml version="1.0" encoding="utf-8"?>
<Types xmlns="http://schemas.openxmlformats.org/package/2006/content-types"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6.xml" ContentType="application/vnd.openxmlformats-officedocument.presentationml.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6" r:id="rId2"/>
  </p:sldMasterIdLst>
  <p:notesMasterIdLst>
    <p:notesMasterId r:id="rId12"/>
  </p:notesMasterIdLst>
  <p:sldIdLst>
    <p:sldId id="266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7099300" cy="10234613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000"/>
    <a:srgbClr val="FFFFFF"/>
    <a:srgbClr val="265DAA"/>
    <a:srgbClr val="285DA6"/>
    <a:srgbClr val="0066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706" autoAdjust="0"/>
    <p:restoredTop sz="99366" autoAdjust="0"/>
  </p:normalViewPr>
  <p:slideViewPr>
    <p:cSldViewPr>
      <p:cViewPr varScale="1">
        <p:scale>
          <a:sx n="71" d="100"/>
          <a:sy n="71" d="100"/>
        </p:scale>
        <p:origin x="-648" y="-102"/>
      </p:cViewPr>
      <p:guideLst>
        <p:guide orient="horz" pos="1389"/>
        <p:guide orient="horz" pos="845"/>
        <p:guide orient="horz" pos="482"/>
        <p:guide orient="horz" pos="1752"/>
        <p:guide orient="horz" pos="3929"/>
        <p:guide orient="horz" pos="1071"/>
        <p:guide pos="793"/>
        <p:guide pos="2472"/>
        <p:guide pos="5375"/>
        <p:guide pos="4921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theme" Target="theme/theme1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860" cy="511649"/>
          </a:xfrm>
          <a:prstGeom prst="rect">
            <a:avLst/>
          </a:prstGeom>
        </p:spPr>
        <p:txBody>
          <a:bodyPr vert="horz" lIns="94650" tIns="47325" rIns="94650" bIns="47325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4020784" y="0"/>
            <a:ext cx="3076860" cy="511649"/>
          </a:xfrm>
          <a:prstGeom prst="rect">
            <a:avLst/>
          </a:prstGeom>
        </p:spPr>
        <p:txBody>
          <a:bodyPr vert="horz" lIns="94650" tIns="47325" rIns="94650" bIns="47325" rtlCol="0"/>
          <a:lstStyle>
            <a:lvl1pPr algn="r">
              <a:defRPr sz="1200"/>
            </a:lvl1pPr>
          </a:lstStyle>
          <a:p>
            <a:fld id="{E92354F3-8F41-4B51-BBD1-E6051CB59C1E}" type="datetimeFigureOut">
              <a:rPr lang="ko-KR" altLang="en-US" smtClean="0"/>
              <a:pPr/>
              <a:t>2014-02-10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992188" y="768350"/>
            <a:ext cx="5116512" cy="38369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650" tIns="47325" rIns="94650" bIns="47325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710428" y="4861482"/>
            <a:ext cx="5678445" cy="4604841"/>
          </a:xfrm>
          <a:prstGeom prst="rect">
            <a:avLst/>
          </a:prstGeom>
        </p:spPr>
        <p:txBody>
          <a:bodyPr vert="horz" lIns="94650" tIns="47325" rIns="94650" bIns="47325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721330"/>
            <a:ext cx="3076860" cy="511648"/>
          </a:xfrm>
          <a:prstGeom prst="rect">
            <a:avLst/>
          </a:prstGeom>
        </p:spPr>
        <p:txBody>
          <a:bodyPr vert="horz" lIns="94650" tIns="47325" rIns="94650" bIns="47325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4020784" y="9721330"/>
            <a:ext cx="3076860" cy="511648"/>
          </a:xfrm>
          <a:prstGeom prst="rect">
            <a:avLst/>
          </a:prstGeom>
        </p:spPr>
        <p:txBody>
          <a:bodyPr vert="horz" lIns="94650" tIns="47325" rIns="94650" bIns="47325" rtlCol="0" anchor="b"/>
          <a:lstStyle>
            <a:lvl1pPr algn="r">
              <a:defRPr sz="1200"/>
            </a:lvl1pPr>
          </a:lstStyle>
          <a:p>
            <a:fld id="{9BF73A51-6D75-4D58-ADD8-F815416056F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 descr="Y:\동사섭_동영상\03_원고\03_pdf용 탬플릿\원고-디자인-템플릿_130729_01.jp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1" cy="6858000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 userDrawn="1"/>
        </p:nvSpPr>
        <p:spPr>
          <a:xfrm>
            <a:off x="0" y="2276872"/>
            <a:ext cx="9144000" cy="936104"/>
          </a:xfrm>
          <a:prstGeom prst="rect">
            <a:avLst/>
          </a:prstGeom>
          <a:effectLst>
            <a:outerShdw blurRad="76200" dist="12700" dir="2700000" algn="tl" rotWithShape="0">
              <a:prstClr val="black">
                <a:alpha val="40000"/>
              </a:prstClr>
            </a:outerShdw>
          </a:effectLst>
        </p:spPr>
        <p:txBody>
          <a:bodyPr vert="horz" wrap="none" lIns="91440" tIns="45720" rIns="91440" bIns="45720" rtlCol="0" anchor="ctr">
            <a:noAutofit/>
          </a:bodyPr>
          <a:lstStyle/>
          <a:p>
            <a:pPr marL="0" marR="0" indent="0" algn="ctr" defTabSz="914400" rtl="0" eaLnBrk="1" fontAlgn="auto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ko-KR" altLang="en-US" sz="8000" b="1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맑은 고딕" pitchFamily="50" charset="-127"/>
              <a:ea typeface="맑은 고딕" pitchFamily="50" charset="-127"/>
              <a:cs typeface="+mj-cs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Y:\동사섭_동영상\03_원고\03_pdf용 탬플릿\imgs\원고-디자인-템플릿_130802_02.jp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9F29EBA-8062-49BD-A293-9CC9B65F99BA}" type="datetimeFigureOut">
              <a:rPr lang="ko-KR" altLang="en-US" smtClean="0">
                <a:solidFill>
                  <a:prstClr val="black"/>
                </a:solidFill>
              </a:rPr>
              <a:pPr/>
              <a:t>2014-02-10</a:t>
            </a:fld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25E8D0C-0CD6-4C1C-8165-DB4630E5EFDD}" type="slidenum">
              <a:rPr lang="ko-KR" altLang="en-US" smtClean="0">
                <a:solidFill>
                  <a:prstClr val="black"/>
                </a:solidFill>
              </a:rPr>
              <a:pPr/>
              <a:t>‹#›</a:t>
            </a:fld>
            <a:endParaRPr lang="ko-KR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Y:\동사섭_동영상\03_원고\03_pdf용 탬플릿\원고-디자인-템플릿_130729_04.jpg"/>
          <p:cNvPicPr>
            <a:picLocks noChangeAspect="1" noChangeArrowheads="1"/>
          </p:cNvPicPr>
          <p:nvPr userDrawn="1"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5" r:id="rId4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Y:\동사섭_동영상\03_원고\03_pdf용 탬플릿\140120\sample2.jpg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2204864"/>
            <a:ext cx="9144000" cy="936104"/>
          </a:xfrm>
          <a:prstGeom prst="rect">
            <a:avLst/>
          </a:prstGeom>
          <a:effectLst>
            <a:outerShdw blurRad="76200" dist="12700" dir="2700000" algn="tl" rotWithShape="0">
              <a:prstClr val="black">
                <a:alpha val="40000"/>
              </a:prstClr>
            </a:outerShdw>
          </a:effectLst>
        </p:spPr>
        <p:txBody>
          <a:bodyPr vert="horz" wrap="none" lIns="91440" tIns="45720" rIns="91440" bIns="45720" rtlCol="0" anchor="ctr">
            <a:noAutofit/>
          </a:bodyPr>
          <a:lstStyle/>
          <a:p>
            <a:pPr algn="ctr">
              <a:spcBef>
                <a:spcPct val="0"/>
              </a:spcBef>
            </a:pPr>
            <a:r>
              <a:rPr lang="en-US" altLang="ko-KR" sz="8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</a:rPr>
              <a:t>OP100</a:t>
            </a:r>
            <a:r>
              <a:rPr lang="ko-KR" altLang="en-US" sz="8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</a:rPr>
              <a:t>의 원리</a:t>
            </a:r>
            <a:endParaRPr lang="en-US" altLang="ko-KR" sz="28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맑은 고딕" pitchFamily="50" charset="-127"/>
              <a:ea typeface="맑은 고딕" pitchFamily="50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그룹 17"/>
          <p:cNvGrpSpPr/>
          <p:nvPr/>
        </p:nvGrpSpPr>
        <p:grpSpPr>
          <a:xfrm>
            <a:off x="-4613" y="-171400"/>
            <a:ext cx="9148613" cy="1296144"/>
            <a:chOff x="-4613" y="-171400"/>
            <a:chExt cx="9148613" cy="1296144"/>
          </a:xfrm>
        </p:grpSpPr>
        <p:sp>
          <p:nvSpPr>
            <p:cNvPr id="21" name="제목 15"/>
            <p:cNvSpPr txBox="1">
              <a:spLocks/>
            </p:cNvSpPr>
            <p:nvPr/>
          </p:nvSpPr>
          <p:spPr>
            <a:xfrm>
              <a:off x="0" y="127265"/>
              <a:ext cx="9144000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107315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en-US" altLang="ko-KR" sz="3600" b="1" kern="0" dirty="0" smtClean="0">
                  <a:latin typeface="+mn-ea"/>
                </a:rPr>
                <a:t>P100</a:t>
              </a:r>
              <a:r>
                <a:rPr kumimoji="1" lang="ko-KR" altLang="en-US" sz="3600" b="1" kern="0" dirty="0" smtClean="0">
                  <a:latin typeface="+mn-ea"/>
                </a:rPr>
                <a:t>의 원리</a:t>
              </a:r>
              <a:endParaRPr kumimoji="1" lang="en-US" altLang="ko-KR" sz="3600" b="1" kern="0" dirty="0" smtClean="0">
                <a:latin typeface="+mn-ea"/>
              </a:endParaRPr>
            </a:p>
          </p:txBody>
        </p:sp>
        <p:sp>
          <p:nvSpPr>
            <p:cNvPr id="24" name="이등변 삼각형 23"/>
            <p:cNvSpPr/>
            <p:nvPr/>
          </p:nvSpPr>
          <p:spPr>
            <a:xfrm>
              <a:off x="1331640" y="-171400"/>
              <a:ext cx="72008" cy="72008"/>
            </a:xfrm>
            <a:prstGeom prst="triangle">
              <a:avLst/>
            </a:prstGeom>
          </p:spPr>
          <p:txBody>
            <a:bodyPr wrap="square" rtlCol="0" anchor="ctr">
              <a:spAutoFit/>
            </a:bodyPr>
            <a:lstStyle/>
            <a:p>
              <a:pPr marL="263525" indent="-263525" algn="ctr" latinLnBrk="0">
                <a:lnSpc>
                  <a:spcPct val="150000"/>
                </a:lnSpc>
                <a:buClr>
                  <a:srgbClr val="265DAA"/>
                </a:buClr>
                <a:buFont typeface="Arial" pitchFamily="34" charset="0"/>
                <a:buChar char="•"/>
              </a:pPr>
              <a:endParaRPr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26" name="제목 15"/>
            <p:cNvSpPr txBox="1">
              <a:spLocks/>
            </p:cNvSpPr>
            <p:nvPr/>
          </p:nvSpPr>
          <p:spPr>
            <a:xfrm>
              <a:off x="1187624" y="764704"/>
              <a:ext cx="7452320" cy="360040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r>
                <a:rPr lang="en-US" altLang="ko-KR" sz="2800" b="1" dirty="0" smtClean="0">
                  <a:solidFill>
                    <a:srgbClr val="008000"/>
                  </a:solidFill>
                  <a:latin typeface="+mn-ea"/>
                </a:rPr>
                <a:t>OP100</a:t>
              </a:r>
              <a:r>
                <a:rPr lang="ko-KR" altLang="en-US" sz="2800" b="1" dirty="0" smtClean="0">
                  <a:solidFill>
                    <a:srgbClr val="008000"/>
                  </a:solidFill>
                  <a:latin typeface="+mn-ea"/>
                </a:rPr>
                <a:t>이란</a:t>
              </a:r>
              <a:r>
                <a:rPr lang="en-US" altLang="ko-KR" sz="2800" b="1" dirty="0" smtClean="0">
                  <a:solidFill>
                    <a:srgbClr val="008000"/>
                  </a:solidFill>
                  <a:latin typeface="+mn-ea"/>
                </a:rPr>
                <a:t>?</a:t>
              </a:r>
              <a:endParaRPr lang="ko-KR" altLang="en-US" sz="2800" b="1" dirty="0" smtClean="0">
                <a:solidFill>
                  <a:srgbClr val="008000"/>
                </a:solidFill>
                <a:latin typeface="+mn-ea"/>
              </a:endParaRPr>
            </a:p>
          </p:txBody>
        </p:sp>
        <p:sp>
          <p:nvSpPr>
            <p:cNvPr id="27" name="제목 15"/>
            <p:cNvSpPr txBox="1">
              <a:spLocks/>
            </p:cNvSpPr>
            <p:nvPr/>
          </p:nvSpPr>
          <p:spPr>
            <a:xfrm>
              <a:off x="-4613" y="-27384"/>
              <a:ext cx="1187624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533400" lvl="0" indent="-55563" algn="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en-US" altLang="ko-KR" sz="4800" b="1" kern="0" dirty="0" smtClean="0">
                  <a:solidFill>
                    <a:srgbClr val="FFFFFF"/>
                  </a:solidFill>
                  <a:latin typeface="+mn-ea"/>
                </a:rPr>
                <a:t>O</a:t>
              </a:r>
              <a:endParaRPr kumimoji="1" lang="ko-KR" altLang="en-US" sz="3600" b="1" kern="0" dirty="0">
                <a:solidFill>
                  <a:srgbClr val="FFFFFF"/>
                </a:solidFill>
                <a:latin typeface="+mn-ea"/>
              </a:endParaRPr>
            </a:p>
          </p:txBody>
        </p:sp>
      </p:grpSp>
      <p:grpSp>
        <p:nvGrpSpPr>
          <p:cNvPr id="23" name="그룹 15"/>
          <p:cNvGrpSpPr/>
          <p:nvPr/>
        </p:nvGrpSpPr>
        <p:grpSpPr>
          <a:xfrm>
            <a:off x="1619672" y="1832197"/>
            <a:ext cx="6624216" cy="395536"/>
            <a:chOff x="1619672" y="1832197"/>
            <a:chExt cx="6624216" cy="395536"/>
          </a:xfrm>
        </p:grpSpPr>
        <p:sp>
          <p:nvSpPr>
            <p:cNvPr id="25" name="직사각형 24"/>
            <p:cNvSpPr/>
            <p:nvPr/>
          </p:nvSpPr>
          <p:spPr>
            <a:xfrm>
              <a:off x="1932086" y="1835532"/>
              <a:ext cx="6311802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kumimoji="1" lang="en-US" altLang="ko-KR" b="1" kern="0" dirty="0" smtClean="0">
                  <a:solidFill>
                    <a:srgbClr val="008000"/>
                  </a:solidFill>
                  <a:latin typeface="+mn-ea"/>
                </a:rPr>
                <a:t>0</a:t>
              </a:r>
              <a:r>
                <a:rPr kumimoji="1" lang="ko-KR" altLang="en-US" b="1" kern="0" dirty="0" smtClean="0">
                  <a:solidFill>
                    <a:srgbClr val="008000"/>
                  </a:solidFill>
                  <a:latin typeface="+mn-ea"/>
                </a:rPr>
                <a:t>과 </a:t>
              </a:r>
              <a:r>
                <a:rPr kumimoji="1" lang="en-US" altLang="ko-KR" b="1" kern="0" dirty="0" smtClean="0">
                  <a:solidFill>
                    <a:srgbClr val="008000"/>
                  </a:solidFill>
                  <a:latin typeface="+mn-ea"/>
                </a:rPr>
                <a:t>100 </a:t>
              </a:r>
              <a:r>
                <a:rPr kumimoji="1" lang="ko-KR" altLang="en-US" b="1" kern="0" dirty="0" smtClean="0">
                  <a:solidFill>
                    <a:srgbClr val="008000"/>
                  </a:solidFill>
                  <a:latin typeface="+mn-ea"/>
                </a:rPr>
                <a:t>사이의 현실</a:t>
              </a:r>
            </a:p>
          </p:txBody>
        </p:sp>
        <p:pic>
          <p:nvPicPr>
            <p:cNvPr id="32" name="Picture 2" descr="Y:\동사섭_동영상\03_원고\03_pdf용 탬플릿\참고자료_김미형\블릿s_green.png"/>
            <p:cNvPicPr>
              <a:picLocks noChangeAspect="1" noChangeArrowheads="1"/>
            </p:cNvPicPr>
            <p:nvPr/>
          </p:nvPicPr>
          <p:blipFill>
            <a:blip r:embed="rId2" cstate="print"/>
            <a:stretch>
              <a:fillRect/>
            </a:stretch>
          </p:blipFill>
          <p:spPr bwMode="auto">
            <a:xfrm>
              <a:off x="1619672" y="1832197"/>
              <a:ext cx="360040" cy="395536"/>
            </a:xfrm>
            <a:prstGeom prst="rect">
              <a:avLst/>
            </a:prstGeom>
            <a:noFill/>
            <a:ln w="88900" cap="sq">
              <a:noFill/>
              <a:miter lim="800000"/>
            </a:ln>
            <a:effectLst/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</p:grpSp>
      <p:sp>
        <p:nvSpPr>
          <p:cNvPr id="41" name="직사각형 40"/>
          <p:cNvSpPr/>
          <p:nvPr/>
        </p:nvSpPr>
        <p:spPr>
          <a:xfrm>
            <a:off x="2016224" y="2564904"/>
            <a:ext cx="644420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3525" indent="-263525" latinLnBrk="0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en-US" altLang="ko-KR" sz="1600" dirty="0" smtClean="0">
                <a:latin typeface="+mn-ea"/>
              </a:rPr>
              <a:t>0</a:t>
            </a:r>
            <a:r>
              <a:rPr lang="ko-KR" altLang="en-US" sz="1600" dirty="0" smtClean="0">
                <a:latin typeface="+mn-ea"/>
              </a:rPr>
              <a:t>은 아무 것도 가지지 않은 상태를 뜻함</a:t>
            </a:r>
            <a:endParaRPr lang="en-US" altLang="ko-KR" sz="1600" b="1" dirty="0" smtClean="0">
              <a:solidFill>
                <a:schemeClr val="accent6">
                  <a:lumMod val="75000"/>
                </a:schemeClr>
              </a:solidFill>
              <a:latin typeface="+mn-ea"/>
            </a:endParaRPr>
          </a:p>
          <a:p>
            <a:pPr marL="263525" indent="-263525" latinLnBrk="0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en-US" altLang="ko-KR" sz="1600" dirty="0" smtClean="0">
                <a:latin typeface="+mn-ea"/>
              </a:rPr>
              <a:t>100</a:t>
            </a:r>
            <a:r>
              <a:rPr lang="ko-KR" altLang="en-US" sz="1600" dirty="0" smtClean="0">
                <a:latin typeface="+mn-ea"/>
              </a:rPr>
              <a:t>은 </a:t>
            </a:r>
            <a:r>
              <a:rPr lang="ko-KR" altLang="en-US" sz="1600" smtClean="0">
                <a:latin typeface="+mn-ea"/>
              </a:rPr>
              <a:t>완성된 점을 </a:t>
            </a:r>
            <a:r>
              <a:rPr lang="ko-KR" altLang="en-US" sz="1600" dirty="0" smtClean="0">
                <a:latin typeface="+mn-ea"/>
              </a:rPr>
              <a:t>뜻함</a:t>
            </a:r>
            <a:endParaRPr lang="en-US" altLang="ko-KR" sz="1600" dirty="0" smtClean="0">
              <a:latin typeface="+mn-ea"/>
            </a:endParaRPr>
          </a:p>
          <a:p>
            <a:pPr marL="263525" indent="-263525" latinLnBrk="0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en-US" altLang="ko-KR" sz="1600" dirty="0" smtClean="0">
                <a:latin typeface="+mn-ea"/>
              </a:rPr>
              <a:t>P</a:t>
            </a:r>
            <a:r>
              <a:rPr lang="ko-KR" altLang="en-US" sz="1600" dirty="0" smtClean="0">
                <a:latin typeface="+mn-ea"/>
              </a:rPr>
              <a:t>는 현실점을 뜻함</a:t>
            </a:r>
          </a:p>
          <a:p>
            <a:pPr marL="358775" lvl="1" indent="184150" latinLnBrk="0">
              <a:lnSpc>
                <a:spcPct val="150000"/>
              </a:lnSpc>
              <a:buClr>
                <a:srgbClr val="285DA6"/>
              </a:buClr>
              <a:buBlip>
                <a:blip r:embed="rId3"/>
              </a:buBlip>
            </a:pPr>
            <a:r>
              <a:rPr lang="ko-KR" altLang="en-US" sz="1600" dirty="0" smtClean="0">
                <a:latin typeface="+mn-ea"/>
              </a:rPr>
              <a:t>현실에서 우리들은 항상 </a:t>
            </a:r>
            <a:r>
              <a:rPr lang="en-US" altLang="ko-KR" sz="1600" dirty="0" smtClean="0">
                <a:latin typeface="+mn-ea"/>
              </a:rPr>
              <a:t>0</a:t>
            </a:r>
            <a:r>
              <a:rPr lang="ko-KR" altLang="en-US" sz="1600" dirty="0" smtClean="0">
                <a:latin typeface="+mn-ea"/>
              </a:rPr>
              <a:t>과 </a:t>
            </a:r>
            <a:r>
              <a:rPr lang="en-US" altLang="ko-KR" sz="1600" dirty="0" smtClean="0">
                <a:latin typeface="+mn-ea"/>
              </a:rPr>
              <a:t>100 </a:t>
            </a:r>
            <a:r>
              <a:rPr lang="ko-KR" altLang="en-US" sz="1600" dirty="0" smtClean="0">
                <a:latin typeface="+mn-ea"/>
              </a:rPr>
              <a:t>사이의 어떤 과정에 </a:t>
            </a:r>
            <a:r>
              <a:rPr lang="ko-KR" altLang="en-US" sz="1600" smtClean="0">
                <a:latin typeface="+mn-ea"/>
              </a:rPr>
              <a:t>있게 됨</a:t>
            </a:r>
            <a:endParaRPr lang="en-US" altLang="ko-KR" sz="3600" dirty="0" smtClean="0">
              <a:latin typeface="+mn-ea"/>
            </a:endParaRPr>
          </a:p>
          <a:p>
            <a:pPr marL="358775" lvl="1" indent="184150" latinLnBrk="0">
              <a:lnSpc>
                <a:spcPct val="150000"/>
              </a:lnSpc>
              <a:buClr>
                <a:srgbClr val="285DA6"/>
              </a:buClr>
              <a:buBlip>
                <a:blip r:embed="rId3"/>
              </a:buBlip>
            </a:pPr>
            <a:endParaRPr lang="en-US" altLang="ko-KR" sz="1600" dirty="0" smtClean="0">
              <a:solidFill>
                <a:srgbClr val="FF0000"/>
              </a:solidFill>
              <a:latin typeface="+mn-ea"/>
            </a:endParaRPr>
          </a:p>
        </p:txBody>
      </p:sp>
      <p:sp>
        <p:nvSpPr>
          <p:cNvPr id="13" name="직사각형 12"/>
          <p:cNvSpPr/>
          <p:nvPr/>
        </p:nvSpPr>
        <p:spPr>
          <a:xfrm>
            <a:off x="5516812" y="5991671"/>
            <a:ext cx="42351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2400" b="1" kern="0" dirty="0" smtClean="0">
                <a:solidFill>
                  <a:srgbClr val="008000"/>
                </a:solidFill>
                <a:latin typeface="맑은 고딕" pitchFamily="50" charset="-127"/>
                <a:ea typeface="맑은 고딕" pitchFamily="50" charset="-127"/>
              </a:rPr>
              <a:t>O</a:t>
            </a:r>
            <a:endParaRPr lang="ko-KR" altLang="en-US" sz="2800" dirty="0">
              <a:solidFill>
                <a:srgbClr val="008000"/>
              </a:solidFill>
            </a:endParaRPr>
          </a:p>
        </p:txBody>
      </p:sp>
      <p:sp>
        <p:nvSpPr>
          <p:cNvPr id="14" name="직사각형 13"/>
          <p:cNvSpPr/>
          <p:nvPr/>
        </p:nvSpPr>
        <p:spPr>
          <a:xfrm>
            <a:off x="5508104" y="5376257"/>
            <a:ext cx="37382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2400" b="1" kern="0" dirty="0" smtClean="0">
                <a:solidFill>
                  <a:schemeClr val="accent6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</a:rPr>
              <a:t>P</a:t>
            </a:r>
            <a:endParaRPr lang="ko-KR" altLang="en-US" sz="28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5" name="직사각형 14"/>
          <p:cNvSpPr/>
          <p:nvPr/>
        </p:nvSpPr>
        <p:spPr>
          <a:xfrm>
            <a:off x="5220246" y="4728185"/>
            <a:ext cx="71846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2400" b="1" kern="0" dirty="0" smtClean="0">
                <a:solidFill>
                  <a:srgbClr val="008000"/>
                </a:solidFill>
                <a:latin typeface="맑은 고딕" pitchFamily="50" charset="-127"/>
                <a:ea typeface="맑은 고딕" pitchFamily="50" charset="-127"/>
              </a:rPr>
              <a:t>100</a:t>
            </a:r>
            <a:endParaRPr lang="ko-KR" altLang="en-US" sz="2800" dirty="0">
              <a:solidFill>
                <a:srgbClr val="008000"/>
              </a:solidFill>
            </a:endParaRPr>
          </a:p>
        </p:txBody>
      </p:sp>
      <p:sp>
        <p:nvSpPr>
          <p:cNvPr id="16" name="직사각형 15"/>
          <p:cNvSpPr/>
          <p:nvPr/>
        </p:nvSpPr>
        <p:spPr>
          <a:xfrm>
            <a:off x="6156176" y="6138869"/>
            <a:ext cx="43204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400" dirty="0" smtClean="0">
                <a:solidFill>
                  <a:prstClr val="black"/>
                </a:solidFill>
              </a:rPr>
              <a:t>0</a:t>
            </a:r>
            <a:endParaRPr lang="ko-KR" altLang="en-US" sz="3200" dirty="0"/>
          </a:p>
        </p:txBody>
      </p:sp>
      <p:sp>
        <p:nvSpPr>
          <p:cNvPr id="17" name="직사각형 16"/>
          <p:cNvSpPr/>
          <p:nvPr/>
        </p:nvSpPr>
        <p:spPr>
          <a:xfrm>
            <a:off x="6156176" y="4698709"/>
            <a:ext cx="129614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1400" dirty="0" smtClean="0">
                <a:solidFill>
                  <a:prstClr val="black"/>
                </a:solidFill>
              </a:rPr>
              <a:t>완성된 자리</a:t>
            </a:r>
            <a:endParaRPr lang="ko-KR" altLang="en-US" sz="3200" dirty="0"/>
          </a:p>
        </p:txBody>
      </p:sp>
      <p:sp>
        <p:nvSpPr>
          <p:cNvPr id="19" name="직사각형 18"/>
          <p:cNvSpPr/>
          <p:nvPr/>
        </p:nvSpPr>
        <p:spPr>
          <a:xfrm>
            <a:off x="6156176" y="5418789"/>
            <a:ext cx="129614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1400" dirty="0" err="1" smtClean="0">
                <a:solidFill>
                  <a:prstClr val="black"/>
                </a:solidFill>
              </a:rPr>
              <a:t>현실점</a:t>
            </a:r>
            <a:endParaRPr lang="ko-KR" altLang="en-US" sz="3200" dirty="0"/>
          </a:p>
        </p:txBody>
      </p:sp>
      <p:grpSp>
        <p:nvGrpSpPr>
          <p:cNvPr id="30" name="그룹 29"/>
          <p:cNvGrpSpPr/>
          <p:nvPr/>
        </p:nvGrpSpPr>
        <p:grpSpPr>
          <a:xfrm>
            <a:off x="6033599" y="4872201"/>
            <a:ext cx="107999" cy="1374844"/>
            <a:chOff x="4150785" y="4659828"/>
            <a:chExt cx="54065" cy="1008112"/>
          </a:xfrm>
        </p:grpSpPr>
        <p:cxnSp>
          <p:nvCxnSpPr>
            <p:cNvPr id="12" name="직선 연결선 11"/>
            <p:cNvCxnSpPr/>
            <p:nvPr/>
          </p:nvCxnSpPr>
          <p:spPr>
            <a:xfrm flipV="1">
              <a:off x="4172784" y="4659828"/>
              <a:ext cx="0" cy="1008112"/>
            </a:xfrm>
            <a:prstGeom prst="line">
              <a:avLst/>
            </a:prstGeom>
            <a:ln w="28575">
              <a:solidFill>
                <a:schemeClr val="bg1">
                  <a:lumMod val="75000"/>
                </a:schemeClr>
              </a:solidFill>
              <a:headEnd type="oval" w="med" len="med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타원 19"/>
            <p:cNvSpPr/>
            <p:nvPr/>
          </p:nvSpPr>
          <p:spPr>
            <a:xfrm>
              <a:off x="4150785" y="5124533"/>
              <a:ext cx="54065" cy="79192"/>
            </a:xfrm>
            <a:prstGeom prst="ellipse">
              <a:avLst/>
            </a:prstGeom>
            <a:solidFill>
              <a:schemeClr val="accent2"/>
            </a:solidFill>
            <a:ln w="28575"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2000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7"/>
          <p:cNvGrpSpPr/>
          <p:nvPr/>
        </p:nvGrpSpPr>
        <p:grpSpPr>
          <a:xfrm>
            <a:off x="-4613" y="-171400"/>
            <a:ext cx="9148613" cy="1296144"/>
            <a:chOff x="-4613" y="-171400"/>
            <a:chExt cx="9148613" cy="1296144"/>
          </a:xfrm>
        </p:grpSpPr>
        <p:sp>
          <p:nvSpPr>
            <p:cNvPr id="21" name="제목 15"/>
            <p:cNvSpPr txBox="1">
              <a:spLocks/>
            </p:cNvSpPr>
            <p:nvPr/>
          </p:nvSpPr>
          <p:spPr>
            <a:xfrm>
              <a:off x="0" y="127265"/>
              <a:ext cx="9144000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107315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en-US" altLang="ko-KR" sz="3600" b="1" kern="0" dirty="0" smtClean="0">
                  <a:latin typeface="+mn-ea"/>
                </a:rPr>
                <a:t>P100</a:t>
              </a:r>
              <a:r>
                <a:rPr kumimoji="1" lang="ko-KR" altLang="en-US" sz="3600" b="1" kern="0" dirty="0" smtClean="0">
                  <a:latin typeface="+mn-ea"/>
                </a:rPr>
                <a:t>의 원리</a:t>
              </a:r>
              <a:endParaRPr kumimoji="1" lang="en-US" altLang="ko-KR" sz="3600" b="1" kern="0" dirty="0" smtClean="0">
                <a:latin typeface="+mn-ea"/>
              </a:endParaRPr>
            </a:p>
          </p:txBody>
        </p:sp>
        <p:sp>
          <p:nvSpPr>
            <p:cNvPr id="24" name="이등변 삼각형 23"/>
            <p:cNvSpPr/>
            <p:nvPr/>
          </p:nvSpPr>
          <p:spPr>
            <a:xfrm>
              <a:off x="1331640" y="-171400"/>
              <a:ext cx="72008" cy="72008"/>
            </a:xfrm>
            <a:prstGeom prst="triangle">
              <a:avLst/>
            </a:prstGeom>
          </p:spPr>
          <p:txBody>
            <a:bodyPr wrap="square" rtlCol="0" anchor="ctr">
              <a:spAutoFit/>
            </a:bodyPr>
            <a:lstStyle/>
            <a:p>
              <a:pPr marL="263525" indent="-263525" algn="ctr" latinLnBrk="0">
                <a:lnSpc>
                  <a:spcPct val="150000"/>
                </a:lnSpc>
                <a:buClr>
                  <a:srgbClr val="265DAA"/>
                </a:buClr>
                <a:buFont typeface="Arial" pitchFamily="34" charset="0"/>
                <a:buChar char="•"/>
              </a:pPr>
              <a:endParaRPr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26" name="제목 15"/>
            <p:cNvSpPr txBox="1">
              <a:spLocks/>
            </p:cNvSpPr>
            <p:nvPr/>
          </p:nvSpPr>
          <p:spPr>
            <a:xfrm>
              <a:off x="1187624" y="764704"/>
              <a:ext cx="7452320" cy="360040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r>
                <a:rPr lang="en-US" altLang="ko-KR" sz="2800" b="1" dirty="0" smtClean="0">
                  <a:solidFill>
                    <a:srgbClr val="008000"/>
                  </a:solidFill>
                  <a:latin typeface="+mn-ea"/>
                </a:rPr>
                <a:t>OP100</a:t>
              </a:r>
              <a:r>
                <a:rPr lang="ko-KR" altLang="en-US" sz="2800" b="1" dirty="0" smtClean="0">
                  <a:solidFill>
                    <a:srgbClr val="008000"/>
                  </a:solidFill>
                  <a:latin typeface="+mn-ea"/>
                </a:rPr>
                <a:t>의 원리란</a:t>
              </a:r>
              <a:r>
                <a:rPr lang="en-US" altLang="ko-KR" sz="2800" b="1" dirty="0" smtClean="0">
                  <a:solidFill>
                    <a:srgbClr val="008000"/>
                  </a:solidFill>
                  <a:latin typeface="+mn-ea"/>
                </a:rPr>
                <a:t>?</a:t>
              </a:r>
              <a:endParaRPr lang="ko-KR" altLang="en-US" sz="2800" b="1" dirty="0" smtClean="0">
                <a:solidFill>
                  <a:srgbClr val="008000"/>
                </a:solidFill>
                <a:latin typeface="+mn-ea"/>
              </a:endParaRPr>
            </a:p>
          </p:txBody>
        </p:sp>
        <p:sp>
          <p:nvSpPr>
            <p:cNvPr id="27" name="제목 15"/>
            <p:cNvSpPr txBox="1">
              <a:spLocks/>
            </p:cNvSpPr>
            <p:nvPr/>
          </p:nvSpPr>
          <p:spPr>
            <a:xfrm>
              <a:off x="-4613" y="-27384"/>
              <a:ext cx="1187624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533400" lvl="0" indent="-55563" algn="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en-US" altLang="ko-KR" sz="4800" b="1" kern="0" dirty="0" smtClean="0">
                  <a:solidFill>
                    <a:srgbClr val="FFFFFF"/>
                  </a:solidFill>
                  <a:latin typeface="+mn-ea"/>
                </a:rPr>
                <a:t>O</a:t>
              </a:r>
              <a:endParaRPr kumimoji="1" lang="ko-KR" altLang="en-US" sz="3600" b="1" kern="0" dirty="0">
                <a:solidFill>
                  <a:srgbClr val="FFFFFF"/>
                </a:solidFill>
                <a:latin typeface="+mn-ea"/>
              </a:endParaRPr>
            </a:p>
          </p:txBody>
        </p:sp>
      </p:grpSp>
      <p:grpSp>
        <p:nvGrpSpPr>
          <p:cNvPr id="3" name="그룹 15"/>
          <p:cNvGrpSpPr/>
          <p:nvPr/>
        </p:nvGrpSpPr>
        <p:grpSpPr>
          <a:xfrm>
            <a:off x="1619672" y="1832197"/>
            <a:ext cx="6624216" cy="395536"/>
            <a:chOff x="1619672" y="1832197"/>
            <a:chExt cx="6624216" cy="395536"/>
          </a:xfrm>
        </p:grpSpPr>
        <p:sp>
          <p:nvSpPr>
            <p:cNvPr id="25" name="직사각형 24"/>
            <p:cNvSpPr/>
            <p:nvPr/>
          </p:nvSpPr>
          <p:spPr>
            <a:xfrm>
              <a:off x="1932086" y="1835532"/>
              <a:ext cx="6311802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kumimoji="1" lang="ko-KR" altLang="en-US" b="1" kern="0" dirty="0" smtClean="0">
                  <a:solidFill>
                    <a:srgbClr val="008000"/>
                  </a:solidFill>
                  <a:latin typeface="+mn-ea"/>
                </a:rPr>
                <a:t>인생은 행복 지향</a:t>
              </a:r>
            </a:p>
          </p:txBody>
        </p:sp>
        <p:pic>
          <p:nvPicPr>
            <p:cNvPr id="32" name="Picture 2" descr="Y:\동사섭_동영상\03_원고\03_pdf용 탬플릿\참고자료_김미형\블릿s_green.png"/>
            <p:cNvPicPr>
              <a:picLocks noChangeAspect="1" noChangeArrowheads="1"/>
            </p:cNvPicPr>
            <p:nvPr/>
          </p:nvPicPr>
          <p:blipFill>
            <a:blip r:embed="rId2" cstate="print"/>
            <a:stretch>
              <a:fillRect/>
            </a:stretch>
          </p:blipFill>
          <p:spPr bwMode="auto">
            <a:xfrm>
              <a:off x="1619672" y="1832197"/>
              <a:ext cx="360040" cy="395536"/>
            </a:xfrm>
            <a:prstGeom prst="rect">
              <a:avLst/>
            </a:prstGeom>
            <a:noFill/>
            <a:ln w="88900" cap="sq">
              <a:noFill/>
              <a:miter lim="800000"/>
            </a:ln>
            <a:effectLst/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</p:grpSp>
      <p:sp>
        <p:nvSpPr>
          <p:cNvPr id="41" name="직사각형 40"/>
          <p:cNvSpPr/>
          <p:nvPr/>
        </p:nvSpPr>
        <p:spPr>
          <a:xfrm>
            <a:off x="2016224" y="2564904"/>
            <a:ext cx="630019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3525" indent="-263525" latinLnBrk="0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600" dirty="0" smtClean="0">
                <a:latin typeface="+mn-ea"/>
              </a:rPr>
              <a:t>우리가 원하는 것을 소유할 때 긍정적인 느낌을 </a:t>
            </a:r>
            <a:r>
              <a:rPr lang="ko-KR" altLang="en-US" sz="1600" smtClean="0">
                <a:latin typeface="+mn-ea"/>
              </a:rPr>
              <a:t>가지게 됨</a:t>
            </a:r>
            <a:r>
              <a:rPr lang="en-US" altLang="ko-KR" sz="1600" smtClean="0">
                <a:latin typeface="+mn-ea"/>
              </a:rPr>
              <a:t> </a:t>
            </a:r>
            <a:r>
              <a:rPr lang="ko-KR" altLang="en-US" sz="1600" smtClean="0">
                <a:latin typeface="+mn-ea"/>
              </a:rPr>
              <a:t>  </a:t>
            </a:r>
            <a:endParaRPr lang="en-US" altLang="ko-KR" sz="1600" dirty="0" smtClean="0">
              <a:latin typeface="+mn-ea"/>
            </a:endParaRPr>
          </a:p>
          <a:p>
            <a:pPr marL="358775" lvl="1" indent="184150" latinLnBrk="0">
              <a:lnSpc>
                <a:spcPct val="150000"/>
              </a:lnSpc>
              <a:buClr>
                <a:srgbClr val="285DA6"/>
              </a:buClr>
              <a:buBlip>
                <a:blip r:embed="rId3"/>
              </a:buBlip>
            </a:pPr>
            <a:r>
              <a:rPr lang="ko-KR" altLang="en-US" sz="1600" dirty="0" smtClean="0">
                <a:latin typeface="+mn-ea"/>
              </a:rPr>
              <a:t>이러한 긍정적인 느낌이 바로 행복임 </a:t>
            </a:r>
            <a:endParaRPr lang="en-US" altLang="ko-KR" sz="1600" dirty="0" smtClean="0">
              <a:latin typeface="+mn-ea"/>
            </a:endParaRPr>
          </a:p>
          <a:p>
            <a:pPr marL="358775" lvl="1" indent="184150" latinLnBrk="0">
              <a:lnSpc>
                <a:spcPct val="150000"/>
              </a:lnSpc>
              <a:buClr>
                <a:srgbClr val="285DA6"/>
              </a:buClr>
              <a:buBlip>
                <a:blip r:embed="rId3"/>
              </a:buBlip>
            </a:pPr>
            <a:endParaRPr lang="en-US" altLang="ko-KR" sz="1600" dirty="0" smtClean="0">
              <a:latin typeface="+mn-ea"/>
            </a:endParaRPr>
          </a:p>
          <a:p>
            <a:pPr marL="263525" indent="-263525" latinLnBrk="0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600" dirty="0" smtClean="0">
                <a:latin typeface="+mn-ea"/>
              </a:rPr>
              <a:t>어떻게 하면 이러한 긍정적인 느낌을 많이 가지게 될 것인가</a:t>
            </a:r>
            <a:r>
              <a:rPr lang="en-US" altLang="ko-KR" sz="1600" dirty="0" smtClean="0">
                <a:latin typeface="+mn-ea"/>
              </a:rPr>
              <a:t>? </a:t>
            </a:r>
            <a:r>
              <a:rPr lang="ko-KR" altLang="en-US" sz="1600" dirty="0" smtClean="0">
                <a:latin typeface="+mn-ea"/>
              </a:rPr>
              <a:t>  </a:t>
            </a:r>
            <a:endParaRPr lang="en-US" altLang="ko-KR" sz="1600" dirty="0" smtClean="0">
              <a:latin typeface="+mn-ea"/>
            </a:endParaRPr>
          </a:p>
          <a:p>
            <a:pPr marL="542925" lvl="1" indent="-180975" latinLnBrk="0">
              <a:lnSpc>
                <a:spcPct val="150000"/>
              </a:lnSpc>
              <a:buClr>
                <a:srgbClr val="285DA6"/>
              </a:buClr>
              <a:buBlip>
                <a:blip r:embed="rId3"/>
              </a:buBlip>
            </a:pPr>
            <a:r>
              <a:rPr lang="en-US" altLang="ko-KR" sz="1600" dirty="0" smtClean="0"/>
              <a:t>OP100</a:t>
            </a:r>
            <a:r>
              <a:rPr lang="ko-KR" altLang="en-US" sz="1600" dirty="0" smtClean="0"/>
              <a:t>의 원리는 ‘</a:t>
            </a:r>
            <a:r>
              <a:rPr lang="ko-KR" altLang="en-US" sz="1600" b="1" dirty="0" smtClean="0">
                <a:solidFill>
                  <a:schemeClr val="accent6">
                    <a:lumMod val="75000"/>
                  </a:schemeClr>
                </a:solidFill>
              </a:rPr>
              <a:t>어떻게 하면 보다 행복해질 것이냐</a:t>
            </a:r>
            <a:r>
              <a:rPr lang="ko-KR" altLang="en-US" sz="1600" dirty="0" smtClean="0"/>
              <a:t>’는 물음의 답</a:t>
            </a:r>
            <a:endParaRPr lang="en-US" altLang="ko-KR" sz="1600" dirty="0" smtClean="0">
              <a:solidFill>
                <a:srgbClr val="FF0000"/>
              </a:solidFill>
              <a:latin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7"/>
          <p:cNvGrpSpPr/>
          <p:nvPr/>
        </p:nvGrpSpPr>
        <p:grpSpPr>
          <a:xfrm>
            <a:off x="-4613" y="-171400"/>
            <a:ext cx="9148613" cy="1296144"/>
            <a:chOff x="-4613" y="-171400"/>
            <a:chExt cx="9148613" cy="1296144"/>
          </a:xfrm>
        </p:grpSpPr>
        <p:sp>
          <p:nvSpPr>
            <p:cNvPr id="21" name="제목 15"/>
            <p:cNvSpPr txBox="1">
              <a:spLocks/>
            </p:cNvSpPr>
            <p:nvPr/>
          </p:nvSpPr>
          <p:spPr>
            <a:xfrm>
              <a:off x="0" y="127265"/>
              <a:ext cx="9144000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107315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en-US" altLang="ko-KR" sz="3600" b="1" kern="0" dirty="0" smtClean="0">
                  <a:latin typeface="+mn-ea"/>
                </a:rPr>
                <a:t>P100</a:t>
              </a:r>
              <a:r>
                <a:rPr kumimoji="1" lang="ko-KR" altLang="en-US" sz="3600" b="1" kern="0" dirty="0" smtClean="0">
                  <a:latin typeface="+mn-ea"/>
                </a:rPr>
                <a:t>의 원리</a:t>
              </a:r>
              <a:endParaRPr kumimoji="1" lang="en-US" altLang="ko-KR" sz="3600" b="1" kern="0" dirty="0" smtClean="0">
                <a:latin typeface="+mn-ea"/>
              </a:endParaRPr>
            </a:p>
          </p:txBody>
        </p:sp>
        <p:sp>
          <p:nvSpPr>
            <p:cNvPr id="24" name="이등변 삼각형 23"/>
            <p:cNvSpPr/>
            <p:nvPr/>
          </p:nvSpPr>
          <p:spPr>
            <a:xfrm>
              <a:off x="1331640" y="-171400"/>
              <a:ext cx="72008" cy="72008"/>
            </a:xfrm>
            <a:prstGeom prst="triangle">
              <a:avLst/>
            </a:prstGeom>
          </p:spPr>
          <p:txBody>
            <a:bodyPr wrap="square" rtlCol="0" anchor="ctr">
              <a:spAutoFit/>
            </a:bodyPr>
            <a:lstStyle/>
            <a:p>
              <a:pPr marL="263525" indent="-263525" algn="ctr" latinLnBrk="0">
                <a:lnSpc>
                  <a:spcPct val="150000"/>
                </a:lnSpc>
                <a:buClr>
                  <a:srgbClr val="265DAA"/>
                </a:buClr>
                <a:buFont typeface="Arial" pitchFamily="34" charset="0"/>
                <a:buChar char="•"/>
              </a:pPr>
              <a:endParaRPr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26" name="제목 15"/>
            <p:cNvSpPr txBox="1">
              <a:spLocks/>
            </p:cNvSpPr>
            <p:nvPr/>
          </p:nvSpPr>
          <p:spPr>
            <a:xfrm>
              <a:off x="1187624" y="764704"/>
              <a:ext cx="7452320" cy="360040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r>
                <a:rPr lang="en-US" altLang="ko-KR" sz="2800" b="1" dirty="0" smtClean="0">
                  <a:solidFill>
                    <a:srgbClr val="008000"/>
                  </a:solidFill>
                  <a:latin typeface="+mn-ea"/>
                </a:rPr>
                <a:t>OP100</a:t>
              </a:r>
              <a:r>
                <a:rPr lang="ko-KR" altLang="en-US" sz="2800" b="1" dirty="0" smtClean="0">
                  <a:solidFill>
                    <a:srgbClr val="008000"/>
                  </a:solidFill>
                  <a:latin typeface="+mn-ea"/>
                </a:rPr>
                <a:t>의 원리가 왜 중요한가</a:t>
              </a:r>
              <a:r>
                <a:rPr lang="en-US" altLang="ko-KR" sz="2800" b="1" dirty="0" smtClean="0">
                  <a:solidFill>
                    <a:srgbClr val="008000"/>
                  </a:solidFill>
                  <a:latin typeface="+mn-ea"/>
                </a:rPr>
                <a:t>?</a:t>
              </a:r>
              <a:endParaRPr lang="ko-KR" altLang="en-US" sz="2800" b="1" dirty="0" smtClean="0">
                <a:solidFill>
                  <a:srgbClr val="008000"/>
                </a:solidFill>
                <a:latin typeface="+mn-ea"/>
              </a:endParaRPr>
            </a:p>
          </p:txBody>
        </p:sp>
        <p:sp>
          <p:nvSpPr>
            <p:cNvPr id="27" name="제목 15"/>
            <p:cNvSpPr txBox="1">
              <a:spLocks/>
            </p:cNvSpPr>
            <p:nvPr/>
          </p:nvSpPr>
          <p:spPr>
            <a:xfrm>
              <a:off x="-4613" y="-27384"/>
              <a:ext cx="1187624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533400" lvl="0" indent="-55563" algn="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en-US" altLang="ko-KR" sz="4800" b="1" kern="0" dirty="0" smtClean="0">
                  <a:solidFill>
                    <a:srgbClr val="FFFFFF"/>
                  </a:solidFill>
                  <a:latin typeface="+mn-ea"/>
                </a:rPr>
                <a:t>O</a:t>
              </a:r>
              <a:endParaRPr kumimoji="1" lang="ko-KR" altLang="en-US" sz="3600" b="1" kern="0" dirty="0">
                <a:solidFill>
                  <a:srgbClr val="FFFFFF"/>
                </a:solidFill>
                <a:latin typeface="+mn-ea"/>
              </a:endParaRPr>
            </a:p>
          </p:txBody>
        </p:sp>
      </p:grpSp>
      <p:grpSp>
        <p:nvGrpSpPr>
          <p:cNvPr id="3" name="그룹 15"/>
          <p:cNvGrpSpPr/>
          <p:nvPr/>
        </p:nvGrpSpPr>
        <p:grpSpPr>
          <a:xfrm>
            <a:off x="1619672" y="1832197"/>
            <a:ext cx="6624216" cy="395536"/>
            <a:chOff x="1619672" y="1832197"/>
            <a:chExt cx="6624216" cy="395536"/>
          </a:xfrm>
        </p:grpSpPr>
        <p:sp>
          <p:nvSpPr>
            <p:cNvPr id="25" name="직사각형 24"/>
            <p:cNvSpPr/>
            <p:nvPr/>
          </p:nvSpPr>
          <p:spPr>
            <a:xfrm>
              <a:off x="1932086" y="1835532"/>
              <a:ext cx="6311802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kumimoji="1" lang="ko-KR" altLang="en-US" b="1" kern="0" dirty="0" smtClean="0">
                  <a:solidFill>
                    <a:srgbClr val="008000"/>
                  </a:solidFill>
                  <a:latin typeface="+mn-ea"/>
                </a:rPr>
                <a:t>인생은 행복 지향</a:t>
              </a:r>
            </a:p>
          </p:txBody>
        </p:sp>
        <p:pic>
          <p:nvPicPr>
            <p:cNvPr id="32" name="Picture 2" descr="Y:\동사섭_동영상\03_원고\03_pdf용 탬플릿\참고자료_김미형\블릿s_green.png"/>
            <p:cNvPicPr>
              <a:picLocks noChangeAspect="1" noChangeArrowheads="1"/>
            </p:cNvPicPr>
            <p:nvPr/>
          </p:nvPicPr>
          <p:blipFill>
            <a:blip r:embed="rId2" cstate="print"/>
            <a:stretch>
              <a:fillRect/>
            </a:stretch>
          </p:blipFill>
          <p:spPr bwMode="auto">
            <a:xfrm>
              <a:off x="1619672" y="1832197"/>
              <a:ext cx="360040" cy="395536"/>
            </a:xfrm>
            <a:prstGeom prst="rect">
              <a:avLst/>
            </a:prstGeom>
            <a:noFill/>
            <a:ln w="88900" cap="sq">
              <a:noFill/>
              <a:miter lim="800000"/>
            </a:ln>
            <a:effectLst/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</p:grpSp>
      <p:sp>
        <p:nvSpPr>
          <p:cNvPr id="41" name="직사각형 40"/>
          <p:cNvSpPr/>
          <p:nvPr/>
        </p:nvSpPr>
        <p:spPr>
          <a:xfrm>
            <a:off x="2016224" y="2564904"/>
            <a:ext cx="644420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3525" indent="-263525" latinLnBrk="0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600" dirty="0" smtClean="0">
                <a:latin typeface="+mn-ea"/>
              </a:rPr>
              <a:t>우리는 항상 </a:t>
            </a:r>
            <a:r>
              <a:rPr lang="en-US" altLang="ko-KR" sz="1600" dirty="0" smtClean="0">
                <a:latin typeface="+mn-ea"/>
              </a:rPr>
              <a:t>100</a:t>
            </a:r>
            <a:r>
              <a:rPr lang="ko-KR" altLang="en-US" sz="1600" dirty="0" smtClean="0">
                <a:latin typeface="+mn-ea"/>
              </a:rPr>
              <a:t>을 원하지만 현실은 항상 </a:t>
            </a:r>
            <a:r>
              <a:rPr lang="en-US" altLang="ko-KR" sz="1600" dirty="0" smtClean="0">
                <a:latin typeface="+mn-ea"/>
              </a:rPr>
              <a:t>P</a:t>
            </a:r>
            <a:r>
              <a:rPr lang="ko-KR" altLang="en-US" sz="1600" dirty="0" smtClean="0">
                <a:latin typeface="+mn-ea"/>
              </a:rPr>
              <a:t>에 있음</a:t>
            </a:r>
            <a:r>
              <a:rPr lang="en-US" altLang="ko-KR" sz="1600" dirty="0" smtClean="0">
                <a:latin typeface="+mn-ea"/>
              </a:rPr>
              <a:t> </a:t>
            </a:r>
            <a:r>
              <a:rPr lang="ko-KR" altLang="en-US" sz="1600" dirty="0" smtClean="0">
                <a:latin typeface="+mn-ea"/>
              </a:rPr>
              <a:t>  </a:t>
            </a:r>
            <a:endParaRPr lang="en-US" altLang="ko-KR" sz="1600" dirty="0" smtClean="0">
              <a:latin typeface="+mn-ea"/>
            </a:endParaRPr>
          </a:p>
          <a:p>
            <a:pPr marL="358775" lvl="1" indent="3175" latinLnBrk="0">
              <a:lnSpc>
                <a:spcPct val="150000"/>
              </a:lnSpc>
              <a:buClr>
                <a:srgbClr val="285DA6"/>
              </a:buClr>
            </a:pPr>
            <a:r>
              <a:rPr lang="ko-KR" altLang="en-US" sz="1600" dirty="0" smtClean="0">
                <a:latin typeface="+mn-ea"/>
              </a:rPr>
              <a:t>예</a:t>
            </a:r>
            <a:r>
              <a:rPr lang="en-US" altLang="ko-KR" sz="1600" dirty="0" smtClean="0">
                <a:latin typeface="+mn-ea"/>
              </a:rPr>
              <a:t>) </a:t>
            </a:r>
            <a:r>
              <a:rPr lang="ko-KR" altLang="en-US" sz="1600" dirty="0" smtClean="0">
                <a:latin typeface="+mn-ea"/>
              </a:rPr>
              <a:t>수학 시험에서 </a:t>
            </a:r>
            <a:r>
              <a:rPr lang="en-US" altLang="ko-KR" sz="1600" dirty="0" smtClean="0">
                <a:latin typeface="+mn-ea"/>
              </a:rPr>
              <a:t>100</a:t>
            </a:r>
            <a:r>
              <a:rPr lang="ko-KR" altLang="en-US" sz="1600" dirty="0" smtClean="0">
                <a:latin typeface="+mn-ea"/>
              </a:rPr>
              <a:t>점을 맞고 싶었지만 </a:t>
            </a:r>
            <a:r>
              <a:rPr lang="en-US" altLang="ko-KR" sz="1600" dirty="0" smtClean="0">
                <a:latin typeface="+mn-ea"/>
              </a:rPr>
              <a:t>60</a:t>
            </a:r>
            <a:r>
              <a:rPr lang="ko-KR" altLang="en-US" sz="1600" dirty="0" smtClean="0">
                <a:latin typeface="+mn-ea"/>
              </a:rPr>
              <a:t>점을 맞았다</a:t>
            </a:r>
            <a:r>
              <a:rPr lang="en-US" altLang="ko-KR" sz="1600" dirty="0" smtClean="0">
                <a:latin typeface="+mn-ea"/>
              </a:rPr>
              <a:t>.</a:t>
            </a:r>
            <a:r>
              <a:rPr lang="ko-KR" altLang="en-US" sz="1600" dirty="0" smtClean="0">
                <a:latin typeface="+mn-ea"/>
              </a:rPr>
              <a:t> </a:t>
            </a:r>
            <a:endParaRPr lang="en-US" altLang="ko-KR" sz="1600" dirty="0" smtClean="0">
              <a:latin typeface="+mn-ea"/>
            </a:endParaRPr>
          </a:p>
          <a:p>
            <a:pPr marL="358775" lvl="1" indent="3175" latinLnBrk="0">
              <a:lnSpc>
                <a:spcPct val="150000"/>
              </a:lnSpc>
              <a:buClr>
                <a:srgbClr val="285DA6"/>
              </a:buClr>
            </a:pPr>
            <a:endParaRPr lang="en-US" altLang="ko-KR" sz="1600" dirty="0" smtClean="0">
              <a:latin typeface="+mn-ea"/>
            </a:endParaRPr>
          </a:p>
          <a:p>
            <a:pPr marL="263525" indent="-263525" latinLnBrk="0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600" dirty="0" smtClean="0">
                <a:latin typeface="+mn-ea"/>
              </a:rPr>
              <a:t>사실상 우리의 현실은 다 비슷한 지점에 있음</a:t>
            </a:r>
            <a:r>
              <a:rPr lang="en-US" altLang="ko-KR" sz="1600" dirty="0" smtClean="0">
                <a:latin typeface="+mn-ea"/>
              </a:rPr>
              <a:t> </a:t>
            </a:r>
          </a:p>
          <a:p>
            <a:pPr marL="536575" lvl="1" indent="-182563" latinLnBrk="0">
              <a:lnSpc>
                <a:spcPct val="150000"/>
              </a:lnSpc>
              <a:buClr>
                <a:srgbClr val="285DA6"/>
              </a:buClr>
              <a:buBlip>
                <a:blip r:embed="rId3"/>
              </a:buBlip>
            </a:pPr>
            <a:r>
              <a:rPr lang="ko-KR" altLang="en-US" sz="1600" dirty="0" smtClean="0"/>
              <a:t>결국 행복이란 현실의 문제가 아니라 </a:t>
            </a:r>
            <a:r>
              <a:rPr lang="ko-KR" altLang="en-US" sz="1600" b="1" dirty="0" smtClean="0"/>
              <a:t>‘</a:t>
            </a:r>
            <a:r>
              <a:rPr lang="ko-KR" altLang="en-US" sz="1600" b="1" dirty="0" smtClean="0">
                <a:solidFill>
                  <a:schemeClr val="accent6">
                    <a:lumMod val="75000"/>
                  </a:schemeClr>
                </a:solidFill>
              </a:rPr>
              <a:t>현실을 바라다보는 태도</a:t>
            </a:r>
            <a:r>
              <a:rPr lang="ko-KR" altLang="en-US" sz="1600" b="1" dirty="0" smtClean="0"/>
              <a:t>’</a:t>
            </a:r>
            <a:r>
              <a:rPr lang="ko-KR" altLang="en-US" sz="1600" dirty="0" smtClean="0"/>
              <a:t>의 문제</a:t>
            </a:r>
            <a:endParaRPr lang="en-US" altLang="ko-KR" sz="1600" dirty="0" smtClean="0">
              <a:solidFill>
                <a:srgbClr val="FF0000"/>
              </a:solidFill>
              <a:latin typeface="+mn-ea"/>
            </a:endParaRPr>
          </a:p>
        </p:txBody>
      </p:sp>
      <p:pic>
        <p:nvPicPr>
          <p:cNvPr id="20" name="그림 19" descr="half full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940152" y="4581128"/>
            <a:ext cx="1409577" cy="1872208"/>
          </a:xfrm>
          <a:prstGeom prst="rect">
            <a:avLst/>
          </a:prstGeom>
          <a:noFill/>
          <a:ln>
            <a:noFill/>
          </a:ln>
        </p:spPr>
      </p:pic>
      <p:sp>
        <p:nvSpPr>
          <p:cNvPr id="22" name="직사각형 21"/>
          <p:cNvSpPr/>
          <p:nvPr/>
        </p:nvSpPr>
        <p:spPr>
          <a:xfrm>
            <a:off x="7092280" y="5661248"/>
            <a:ext cx="230425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atinLnBrk="0">
              <a:lnSpc>
                <a:spcPct val="150000"/>
              </a:lnSpc>
            </a:pPr>
            <a:r>
              <a:rPr lang="ko-KR" altLang="en-US" sz="1200" i="1" dirty="0" smtClean="0"/>
              <a:t>반잔 밖에 안 남았네</a:t>
            </a:r>
            <a:r>
              <a:rPr lang="en-US" altLang="ko-KR" sz="1200" i="1" dirty="0" smtClean="0"/>
              <a:t>…</a:t>
            </a:r>
            <a:r>
              <a:rPr lang="ko-KR" altLang="en-US" sz="1200" i="1" dirty="0" smtClean="0"/>
              <a:t> </a:t>
            </a:r>
            <a:endParaRPr lang="en-US" altLang="ko-KR" sz="1200" i="1" dirty="0" smtClean="0"/>
          </a:p>
          <a:p>
            <a:pPr latinLnBrk="0">
              <a:lnSpc>
                <a:spcPct val="150000"/>
              </a:lnSpc>
            </a:pPr>
            <a:r>
              <a:rPr lang="ko-KR" altLang="en-US" sz="1200" i="1" dirty="0" err="1" smtClean="0"/>
              <a:t>반잔이나</a:t>
            </a:r>
            <a:r>
              <a:rPr lang="ko-KR" altLang="en-US" sz="1200" i="1" dirty="0" smtClean="0"/>
              <a:t> 남았네</a:t>
            </a:r>
            <a:r>
              <a:rPr lang="en-US" altLang="ko-KR" sz="1200" i="1" dirty="0" smtClean="0"/>
              <a:t>…</a:t>
            </a:r>
            <a:endParaRPr lang="ko-KR" altLang="en-US" sz="1200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7"/>
          <p:cNvGrpSpPr/>
          <p:nvPr/>
        </p:nvGrpSpPr>
        <p:grpSpPr>
          <a:xfrm>
            <a:off x="-4613" y="-171400"/>
            <a:ext cx="9148613" cy="1296144"/>
            <a:chOff x="-4613" y="-171400"/>
            <a:chExt cx="9148613" cy="1296144"/>
          </a:xfrm>
        </p:grpSpPr>
        <p:sp>
          <p:nvSpPr>
            <p:cNvPr id="21" name="제목 15"/>
            <p:cNvSpPr txBox="1">
              <a:spLocks/>
            </p:cNvSpPr>
            <p:nvPr/>
          </p:nvSpPr>
          <p:spPr>
            <a:xfrm>
              <a:off x="0" y="127265"/>
              <a:ext cx="9144000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107315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en-US" altLang="ko-KR" sz="3600" b="1" kern="0" dirty="0" smtClean="0">
                  <a:latin typeface="+mn-ea"/>
                </a:rPr>
                <a:t>P100</a:t>
              </a:r>
              <a:r>
                <a:rPr kumimoji="1" lang="ko-KR" altLang="en-US" sz="3600" b="1" kern="0" dirty="0" smtClean="0">
                  <a:latin typeface="+mn-ea"/>
                </a:rPr>
                <a:t>의 원리</a:t>
              </a:r>
              <a:endParaRPr kumimoji="1" lang="en-US" altLang="ko-KR" sz="3600" b="1" kern="0" dirty="0" smtClean="0">
                <a:latin typeface="+mn-ea"/>
              </a:endParaRPr>
            </a:p>
          </p:txBody>
        </p:sp>
        <p:sp>
          <p:nvSpPr>
            <p:cNvPr id="24" name="이등변 삼각형 23"/>
            <p:cNvSpPr/>
            <p:nvPr/>
          </p:nvSpPr>
          <p:spPr>
            <a:xfrm>
              <a:off x="1331640" y="-171400"/>
              <a:ext cx="72008" cy="72008"/>
            </a:xfrm>
            <a:prstGeom prst="triangle">
              <a:avLst/>
            </a:prstGeom>
          </p:spPr>
          <p:txBody>
            <a:bodyPr wrap="square" rtlCol="0" anchor="ctr">
              <a:spAutoFit/>
            </a:bodyPr>
            <a:lstStyle/>
            <a:p>
              <a:pPr marL="263525" indent="-263525" algn="ctr" latinLnBrk="0">
                <a:lnSpc>
                  <a:spcPct val="150000"/>
                </a:lnSpc>
                <a:buClr>
                  <a:srgbClr val="265DAA"/>
                </a:buClr>
                <a:buFont typeface="Arial" pitchFamily="34" charset="0"/>
                <a:buChar char="•"/>
              </a:pPr>
              <a:endParaRPr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26" name="제목 15"/>
            <p:cNvSpPr txBox="1">
              <a:spLocks/>
            </p:cNvSpPr>
            <p:nvPr/>
          </p:nvSpPr>
          <p:spPr>
            <a:xfrm>
              <a:off x="1187624" y="764704"/>
              <a:ext cx="7452320" cy="360040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r>
                <a:rPr lang="en-US" altLang="ko-KR" sz="2800" b="1" dirty="0" smtClean="0">
                  <a:solidFill>
                    <a:srgbClr val="008000"/>
                  </a:solidFill>
                  <a:latin typeface="+mn-ea"/>
                </a:rPr>
                <a:t>OP100</a:t>
              </a:r>
              <a:r>
                <a:rPr lang="ko-KR" altLang="en-US" sz="2800" b="1" dirty="0" smtClean="0">
                  <a:solidFill>
                    <a:srgbClr val="008000"/>
                  </a:solidFill>
                  <a:latin typeface="+mn-ea"/>
                </a:rPr>
                <a:t>의 원리를 깨달은 삶</a:t>
              </a:r>
            </a:p>
          </p:txBody>
        </p:sp>
        <p:sp>
          <p:nvSpPr>
            <p:cNvPr id="27" name="제목 15"/>
            <p:cNvSpPr txBox="1">
              <a:spLocks/>
            </p:cNvSpPr>
            <p:nvPr/>
          </p:nvSpPr>
          <p:spPr>
            <a:xfrm>
              <a:off x="-4613" y="-27384"/>
              <a:ext cx="1187624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533400" lvl="0" indent="-55563" algn="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en-US" altLang="ko-KR" sz="4800" b="1" kern="0" dirty="0" smtClean="0">
                  <a:solidFill>
                    <a:srgbClr val="FFFFFF"/>
                  </a:solidFill>
                  <a:latin typeface="+mn-ea"/>
                </a:rPr>
                <a:t>O</a:t>
              </a:r>
              <a:endParaRPr kumimoji="1" lang="ko-KR" altLang="en-US" sz="3600" b="1" kern="0" dirty="0">
                <a:solidFill>
                  <a:srgbClr val="FFFFFF"/>
                </a:solidFill>
                <a:latin typeface="+mn-ea"/>
              </a:endParaRPr>
            </a:p>
          </p:txBody>
        </p:sp>
      </p:grpSp>
      <p:grpSp>
        <p:nvGrpSpPr>
          <p:cNvPr id="3" name="그룹 15"/>
          <p:cNvGrpSpPr/>
          <p:nvPr/>
        </p:nvGrpSpPr>
        <p:grpSpPr>
          <a:xfrm>
            <a:off x="1619672" y="1832197"/>
            <a:ext cx="6624216" cy="395536"/>
            <a:chOff x="1619672" y="1832197"/>
            <a:chExt cx="6624216" cy="395536"/>
          </a:xfrm>
        </p:grpSpPr>
        <p:sp>
          <p:nvSpPr>
            <p:cNvPr id="25" name="직사각형 24"/>
            <p:cNvSpPr/>
            <p:nvPr/>
          </p:nvSpPr>
          <p:spPr>
            <a:xfrm>
              <a:off x="1932086" y="1835532"/>
              <a:ext cx="6311802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kumimoji="1" lang="ko-KR" altLang="en-US" b="1" kern="0" dirty="0" smtClean="0">
                  <a:solidFill>
                    <a:srgbClr val="008000"/>
                  </a:solidFill>
                  <a:latin typeface="+mn-ea"/>
                </a:rPr>
                <a:t>불행한 사람</a:t>
              </a:r>
            </a:p>
          </p:txBody>
        </p:sp>
        <p:pic>
          <p:nvPicPr>
            <p:cNvPr id="32" name="Picture 2" descr="Y:\동사섭_동영상\03_원고\03_pdf용 탬플릿\참고자료_김미형\블릿s_green.png"/>
            <p:cNvPicPr>
              <a:picLocks noChangeAspect="1" noChangeArrowheads="1"/>
            </p:cNvPicPr>
            <p:nvPr/>
          </p:nvPicPr>
          <p:blipFill>
            <a:blip r:embed="rId2" cstate="print"/>
            <a:stretch>
              <a:fillRect/>
            </a:stretch>
          </p:blipFill>
          <p:spPr bwMode="auto">
            <a:xfrm>
              <a:off x="1619672" y="1832197"/>
              <a:ext cx="360040" cy="395536"/>
            </a:xfrm>
            <a:prstGeom prst="rect">
              <a:avLst/>
            </a:prstGeom>
            <a:noFill/>
            <a:ln w="88900" cap="sq">
              <a:noFill/>
              <a:miter lim="800000"/>
            </a:ln>
            <a:effectLst/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</p:grpSp>
      <p:sp>
        <p:nvSpPr>
          <p:cNvPr id="41" name="직사각형 40"/>
          <p:cNvSpPr/>
          <p:nvPr/>
        </p:nvSpPr>
        <p:spPr>
          <a:xfrm>
            <a:off x="2016224" y="2564904"/>
            <a:ext cx="579613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3525" lvl="1" indent="-263525" latinLnBrk="0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600" dirty="0" smtClean="0">
                <a:latin typeface="+mn-ea"/>
              </a:rPr>
              <a:t>이미 이루어져 있는 </a:t>
            </a:r>
            <a:r>
              <a:rPr lang="en-US" altLang="ko-KR" sz="1600" b="1" dirty="0" smtClean="0">
                <a:solidFill>
                  <a:schemeClr val="accent6">
                    <a:lumMod val="75000"/>
                  </a:schemeClr>
                </a:solidFill>
                <a:latin typeface="+mn-ea"/>
              </a:rPr>
              <a:t>O-P</a:t>
            </a:r>
            <a:r>
              <a:rPr lang="ko-KR" altLang="en-US" sz="1600" b="1" dirty="0" smtClean="0">
                <a:solidFill>
                  <a:schemeClr val="accent6">
                    <a:lumMod val="75000"/>
                  </a:schemeClr>
                </a:solidFill>
                <a:latin typeface="+mn-ea"/>
              </a:rPr>
              <a:t>에는 </a:t>
            </a:r>
            <a:r>
              <a:rPr lang="ko-KR" altLang="en-US" sz="1600" b="1" smtClean="0">
                <a:solidFill>
                  <a:schemeClr val="accent6">
                    <a:lumMod val="75000"/>
                  </a:schemeClr>
                </a:solidFill>
                <a:latin typeface="+mn-ea"/>
              </a:rPr>
              <a:t>관심이 없음</a:t>
            </a:r>
            <a:r>
              <a:rPr lang="en-US" altLang="ko-KR" sz="1600" smtClean="0">
                <a:latin typeface="+mn-ea"/>
              </a:rPr>
              <a:t> </a:t>
            </a:r>
            <a:r>
              <a:rPr lang="ko-KR" altLang="en-US" sz="1600" smtClean="0">
                <a:latin typeface="+mn-ea"/>
              </a:rPr>
              <a:t>  </a:t>
            </a:r>
            <a:r>
              <a:rPr lang="en-US" altLang="ko-KR" sz="1600" smtClean="0">
                <a:latin typeface="+mn-ea"/>
              </a:rPr>
              <a:t> </a:t>
            </a:r>
            <a:endParaRPr lang="en-US" altLang="ko-KR" sz="1600" dirty="0" smtClean="0">
              <a:latin typeface="+mn-ea"/>
            </a:endParaRPr>
          </a:p>
          <a:p>
            <a:pPr marL="263525" lvl="1" indent="-263525" latinLnBrk="0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600" dirty="0" smtClean="0">
                <a:latin typeface="+mn-ea"/>
              </a:rPr>
              <a:t>이루지 못한 것에 대해 이루어야 한다는 생각을 하며 앞으로 이루어야 할 </a:t>
            </a:r>
            <a:r>
              <a:rPr lang="en-US" altLang="ko-KR" sz="1600" b="1" dirty="0" smtClean="0">
                <a:solidFill>
                  <a:schemeClr val="accent6">
                    <a:lumMod val="75000"/>
                  </a:schemeClr>
                </a:solidFill>
                <a:latin typeface="+mn-ea"/>
              </a:rPr>
              <a:t>P-100</a:t>
            </a:r>
            <a:r>
              <a:rPr lang="ko-KR" altLang="en-US" sz="1600" b="1" smtClean="0">
                <a:solidFill>
                  <a:schemeClr val="accent6">
                    <a:lumMod val="75000"/>
                  </a:schemeClr>
                </a:solidFill>
                <a:latin typeface="+mn-ea"/>
              </a:rPr>
              <a:t>에 집착</a:t>
            </a:r>
            <a:r>
              <a:rPr lang="ko-KR" altLang="en-US" sz="1600" smtClean="0">
                <a:latin typeface="+mn-ea"/>
              </a:rPr>
              <a:t>함</a:t>
            </a:r>
            <a:r>
              <a:rPr lang="en-US" altLang="ko-KR" sz="1600" smtClean="0">
                <a:latin typeface="+mn-ea"/>
              </a:rPr>
              <a:t> </a:t>
            </a:r>
            <a:endParaRPr lang="en-US" altLang="ko-KR" sz="1600" dirty="0" smtClean="0">
              <a:latin typeface="+mn-ea"/>
            </a:endParaRPr>
          </a:p>
          <a:p>
            <a:pPr marL="358775" lvl="1" indent="184150" latinLnBrk="0">
              <a:lnSpc>
                <a:spcPct val="150000"/>
              </a:lnSpc>
              <a:buClr>
                <a:srgbClr val="285DA6"/>
              </a:buClr>
              <a:buBlip>
                <a:blip r:embed="rId3"/>
              </a:buBlip>
            </a:pPr>
            <a:r>
              <a:rPr lang="ko-KR" altLang="en-US" sz="1600" dirty="0" smtClean="0">
                <a:latin typeface="+mn-ea"/>
              </a:rPr>
              <a:t>이루지 못한 것에 대해 스트레스를 받고 </a:t>
            </a:r>
            <a:r>
              <a:rPr lang="ko-KR" altLang="en-US" sz="1600" smtClean="0">
                <a:latin typeface="+mn-ea"/>
              </a:rPr>
              <a:t>불행하게 됨</a:t>
            </a:r>
            <a:r>
              <a:rPr lang="en-US" altLang="ko-KR" sz="1600" smtClean="0">
                <a:latin typeface="+mn-ea"/>
              </a:rPr>
              <a:t> </a:t>
            </a:r>
            <a:endParaRPr lang="en-US" altLang="ko-KR" sz="1600" dirty="0" smtClean="0">
              <a:latin typeface="+mn-ea"/>
            </a:endParaRPr>
          </a:p>
        </p:txBody>
      </p:sp>
      <p:grpSp>
        <p:nvGrpSpPr>
          <p:cNvPr id="4" name="그룹 16"/>
          <p:cNvGrpSpPr/>
          <p:nvPr/>
        </p:nvGrpSpPr>
        <p:grpSpPr>
          <a:xfrm>
            <a:off x="5837227" y="4872201"/>
            <a:ext cx="107999" cy="1374844"/>
            <a:chOff x="4150785" y="4659828"/>
            <a:chExt cx="54065" cy="1008112"/>
          </a:xfrm>
        </p:grpSpPr>
        <p:cxnSp>
          <p:nvCxnSpPr>
            <p:cNvPr id="18" name="직선 연결선 17"/>
            <p:cNvCxnSpPr/>
            <p:nvPr/>
          </p:nvCxnSpPr>
          <p:spPr>
            <a:xfrm flipV="1">
              <a:off x="4172784" y="4659828"/>
              <a:ext cx="0" cy="1008112"/>
            </a:xfrm>
            <a:prstGeom prst="line">
              <a:avLst/>
            </a:prstGeom>
            <a:ln w="28575">
              <a:solidFill>
                <a:schemeClr val="bg1">
                  <a:lumMod val="75000"/>
                </a:schemeClr>
              </a:solidFill>
              <a:headEnd type="oval" w="med" len="med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타원 18"/>
            <p:cNvSpPr/>
            <p:nvPr/>
          </p:nvSpPr>
          <p:spPr>
            <a:xfrm>
              <a:off x="4150785" y="5124533"/>
              <a:ext cx="54065" cy="79192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 w="28575"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2000"/>
            </a:p>
          </p:txBody>
        </p:sp>
      </p:grpSp>
      <p:sp>
        <p:nvSpPr>
          <p:cNvPr id="29" name="원호 28"/>
          <p:cNvSpPr/>
          <p:nvPr/>
        </p:nvSpPr>
        <p:spPr>
          <a:xfrm>
            <a:off x="5887796" y="4869160"/>
            <a:ext cx="432048" cy="684000"/>
          </a:xfrm>
          <a:prstGeom prst="arc">
            <a:avLst>
              <a:gd name="adj1" fmla="val 16200000"/>
              <a:gd name="adj2" fmla="val 5268059"/>
            </a:avLst>
          </a:prstGeom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0" name="원호 29"/>
          <p:cNvSpPr/>
          <p:nvPr/>
        </p:nvSpPr>
        <p:spPr>
          <a:xfrm>
            <a:off x="5887796" y="5625288"/>
            <a:ext cx="432048" cy="684000"/>
          </a:xfrm>
          <a:prstGeom prst="arc">
            <a:avLst>
              <a:gd name="adj1" fmla="val 16200000"/>
              <a:gd name="adj2" fmla="val 5268059"/>
            </a:avLst>
          </a:prstGeom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6" name="직사각형 35"/>
          <p:cNvSpPr/>
          <p:nvPr/>
        </p:nvSpPr>
        <p:spPr>
          <a:xfrm>
            <a:off x="6535867" y="4869160"/>
            <a:ext cx="180057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atinLnBrk="0"/>
            <a:r>
              <a:rPr lang="ko-KR" altLang="en-US" sz="1400" dirty="0" smtClean="0">
                <a:solidFill>
                  <a:prstClr val="black"/>
                </a:solidFill>
              </a:rPr>
              <a:t>앞으로 이루어야 할 것에 집착함</a:t>
            </a:r>
            <a:endParaRPr lang="ko-KR" altLang="en-US" sz="3200" dirty="0"/>
          </a:p>
        </p:txBody>
      </p:sp>
      <p:sp>
        <p:nvSpPr>
          <p:cNvPr id="37" name="직사각형 36"/>
          <p:cNvSpPr/>
          <p:nvPr/>
        </p:nvSpPr>
        <p:spPr>
          <a:xfrm>
            <a:off x="6535867" y="5703615"/>
            <a:ext cx="180057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atinLnBrk="0"/>
            <a:r>
              <a:rPr lang="ko-KR" altLang="en-US" sz="1400" dirty="0" smtClean="0">
                <a:solidFill>
                  <a:prstClr val="black"/>
                </a:solidFill>
              </a:rPr>
              <a:t>이루어져 있는 것에는 관심이 없음</a:t>
            </a:r>
            <a:endParaRPr lang="ko-KR" altLang="en-US" sz="3200" dirty="0"/>
          </a:p>
        </p:txBody>
      </p:sp>
      <p:sp>
        <p:nvSpPr>
          <p:cNvPr id="11" name="직사각형 10"/>
          <p:cNvSpPr/>
          <p:nvPr/>
        </p:nvSpPr>
        <p:spPr>
          <a:xfrm>
            <a:off x="5690939" y="6207695"/>
            <a:ext cx="42351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2400" b="1" kern="0" dirty="0" smtClean="0">
                <a:solidFill>
                  <a:srgbClr val="008000"/>
                </a:solidFill>
                <a:latin typeface="맑은 고딕" pitchFamily="50" charset="-127"/>
                <a:ea typeface="맑은 고딕" pitchFamily="50" charset="-127"/>
              </a:rPr>
              <a:t>O</a:t>
            </a:r>
            <a:endParaRPr lang="ko-KR" altLang="en-US" sz="2800" dirty="0">
              <a:solidFill>
                <a:srgbClr val="008000"/>
              </a:solidFill>
            </a:endParaRPr>
          </a:p>
        </p:txBody>
      </p:sp>
      <p:sp>
        <p:nvSpPr>
          <p:cNvPr id="12" name="직사각형 11"/>
          <p:cNvSpPr/>
          <p:nvPr/>
        </p:nvSpPr>
        <p:spPr>
          <a:xfrm>
            <a:off x="5682231" y="5376257"/>
            <a:ext cx="40588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2800" b="1" kern="0" dirty="0" smtClean="0">
                <a:solidFill>
                  <a:schemeClr val="accent6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</a:rPr>
              <a:t>P</a:t>
            </a:r>
            <a:endParaRPr lang="ko-KR" altLang="en-US" sz="32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3" name="직사각형 12"/>
          <p:cNvSpPr/>
          <p:nvPr/>
        </p:nvSpPr>
        <p:spPr>
          <a:xfrm>
            <a:off x="5508104" y="4479503"/>
            <a:ext cx="71846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2400" b="1" kern="0" dirty="0" smtClean="0">
                <a:solidFill>
                  <a:srgbClr val="008000"/>
                </a:solidFill>
                <a:latin typeface="맑은 고딕" pitchFamily="50" charset="-127"/>
                <a:ea typeface="맑은 고딕" pitchFamily="50" charset="-127"/>
              </a:rPr>
              <a:t>100</a:t>
            </a:r>
            <a:endParaRPr lang="ko-KR" altLang="en-US" sz="2800" dirty="0">
              <a:solidFill>
                <a:srgbClr val="008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7"/>
          <p:cNvGrpSpPr/>
          <p:nvPr/>
        </p:nvGrpSpPr>
        <p:grpSpPr>
          <a:xfrm>
            <a:off x="-4613" y="-171400"/>
            <a:ext cx="9148613" cy="1296144"/>
            <a:chOff x="-4613" y="-171400"/>
            <a:chExt cx="9148613" cy="1296144"/>
          </a:xfrm>
        </p:grpSpPr>
        <p:sp>
          <p:nvSpPr>
            <p:cNvPr id="21" name="제목 15"/>
            <p:cNvSpPr txBox="1">
              <a:spLocks/>
            </p:cNvSpPr>
            <p:nvPr/>
          </p:nvSpPr>
          <p:spPr>
            <a:xfrm>
              <a:off x="0" y="127265"/>
              <a:ext cx="9144000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107315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en-US" altLang="ko-KR" sz="3600" b="1" kern="0" dirty="0" smtClean="0">
                  <a:latin typeface="+mn-ea"/>
                </a:rPr>
                <a:t>P100</a:t>
              </a:r>
              <a:r>
                <a:rPr kumimoji="1" lang="ko-KR" altLang="en-US" sz="3600" b="1" kern="0" dirty="0" smtClean="0">
                  <a:latin typeface="+mn-ea"/>
                </a:rPr>
                <a:t>의 원리</a:t>
              </a:r>
              <a:endParaRPr kumimoji="1" lang="en-US" altLang="ko-KR" sz="3600" b="1" kern="0" dirty="0" smtClean="0">
                <a:latin typeface="+mn-ea"/>
              </a:endParaRPr>
            </a:p>
          </p:txBody>
        </p:sp>
        <p:sp>
          <p:nvSpPr>
            <p:cNvPr id="24" name="이등변 삼각형 23"/>
            <p:cNvSpPr/>
            <p:nvPr/>
          </p:nvSpPr>
          <p:spPr>
            <a:xfrm>
              <a:off x="1331640" y="-171400"/>
              <a:ext cx="72008" cy="72008"/>
            </a:xfrm>
            <a:prstGeom prst="triangle">
              <a:avLst/>
            </a:prstGeom>
          </p:spPr>
          <p:txBody>
            <a:bodyPr wrap="square" rtlCol="0" anchor="ctr">
              <a:spAutoFit/>
            </a:bodyPr>
            <a:lstStyle/>
            <a:p>
              <a:pPr marL="263525" indent="-263525" algn="ctr" latinLnBrk="0">
                <a:lnSpc>
                  <a:spcPct val="150000"/>
                </a:lnSpc>
                <a:buClr>
                  <a:srgbClr val="265DAA"/>
                </a:buClr>
                <a:buFont typeface="Arial" pitchFamily="34" charset="0"/>
                <a:buChar char="•"/>
              </a:pPr>
              <a:endParaRPr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26" name="제목 15"/>
            <p:cNvSpPr txBox="1">
              <a:spLocks/>
            </p:cNvSpPr>
            <p:nvPr/>
          </p:nvSpPr>
          <p:spPr>
            <a:xfrm>
              <a:off x="1187624" y="764704"/>
              <a:ext cx="7452320" cy="360040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r>
                <a:rPr lang="en-US" altLang="ko-KR" sz="2800" b="1" dirty="0" smtClean="0">
                  <a:solidFill>
                    <a:srgbClr val="008000"/>
                  </a:solidFill>
                  <a:latin typeface="+mn-ea"/>
                </a:rPr>
                <a:t>OP100</a:t>
              </a:r>
              <a:r>
                <a:rPr lang="ko-KR" altLang="en-US" sz="2800" b="1" dirty="0" smtClean="0">
                  <a:solidFill>
                    <a:srgbClr val="008000"/>
                  </a:solidFill>
                  <a:latin typeface="+mn-ea"/>
                </a:rPr>
                <a:t>의 원리를 깨달은 삶</a:t>
              </a:r>
            </a:p>
          </p:txBody>
        </p:sp>
        <p:sp>
          <p:nvSpPr>
            <p:cNvPr id="27" name="제목 15"/>
            <p:cNvSpPr txBox="1">
              <a:spLocks/>
            </p:cNvSpPr>
            <p:nvPr/>
          </p:nvSpPr>
          <p:spPr>
            <a:xfrm>
              <a:off x="-4613" y="-27384"/>
              <a:ext cx="1187624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533400" lvl="0" indent="-55563" algn="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en-US" altLang="ko-KR" sz="4800" b="1" kern="0" dirty="0" smtClean="0">
                  <a:solidFill>
                    <a:srgbClr val="FFFFFF"/>
                  </a:solidFill>
                  <a:latin typeface="+mn-ea"/>
                </a:rPr>
                <a:t>O</a:t>
              </a:r>
              <a:endParaRPr kumimoji="1" lang="ko-KR" altLang="en-US" sz="3600" b="1" kern="0" dirty="0">
                <a:solidFill>
                  <a:srgbClr val="FFFFFF"/>
                </a:solidFill>
                <a:latin typeface="+mn-ea"/>
              </a:endParaRPr>
            </a:p>
          </p:txBody>
        </p:sp>
      </p:grpSp>
      <p:grpSp>
        <p:nvGrpSpPr>
          <p:cNvPr id="3" name="그룹 15"/>
          <p:cNvGrpSpPr/>
          <p:nvPr/>
        </p:nvGrpSpPr>
        <p:grpSpPr>
          <a:xfrm>
            <a:off x="1619672" y="1832197"/>
            <a:ext cx="6624216" cy="395536"/>
            <a:chOff x="1619672" y="1832197"/>
            <a:chExt cx="6624216" cy="395536"/>
          </a:xfrm>
        </p:grpSpPr>
        <p:sp>
          <p:nvSpPr>
            <p:cNvPr id="25" name="직사각형 24"/>
            <p:cNvSpPr/>
            <p:nvPr/>
          </p:nvSpPr>
          <p:spPr>
            <a:xfrm>
              <a:off x="1932086" y="1835532"/>
              <a:ext cx="6311802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kumimoji="1" lang="ko-KR" altLang="en-US" b="1" kern="0" dirty="0" smtClean="0">
                  <a:solidFill>
                    <a:srgbClr val="008000"/>
                  </a:solidFill>
                  <a:latin typeface="+mn-ea"/>
                </a:rPr>
                <a:t>행복한 사람</a:t>
              </a:r>
            </a:p>
          </p:txBody>
        </p:sp>
        <p:pic>
          <p:nvPicPr>
            <p:cNvPr id="32" name="Picture 2" descr="Y:\동사섭_동영상\03_원고\03_pdf용 탬플릿\참고자료_김미형\블릿s_green.png"/>
            <p:cNvPicPr>
              <a:picLocks noChangeAspect="1" noChangeArrowheads="1"/>
            </p:cNvPicPr>
            <p:nvPr/>
          </p:nvPicPr>
          <p:blipFill>
            <a:blip r:embed="rId2" cstate="print"/>
            <a:stretch>
              <a:fillRect/>
            </a:stretch>
          </p:blipFill>
          <p:spPr bwMode="auto">
            <a:xfrm>
              <a:off x="1619672" y="1832197"/>
              <a:ext cx="360040" cy="395536"/>
            </a:xfrm>
            <a:prstGeom prst="rect">
              <a:avLst/>
            </a:prstGeom>
            <a:noFill/>
            <a:ln w="88900" cap="sq">
              <a:noFill/>
              <a:miter lim="800000"/>
            </a:ln>
            <a:effectLst/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</p:grpSp>
      <p:sp>
        <p:nvSpPr>
          <p:cNvPr id="41" name="직사각형 40"/>
          <p:cNvSpPr/>
          <p:nvPr/>
        </p:nvSpPr>
        <p:spPr>
          <a:xfrm>
            <a:off x="2016224" y="2564904"/>
            <a:ext cx="565212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3525" lvl="1" indent="-263525" latinLnBrk="0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600" dirty="0" smtClean="0">
                <a:latin typeface="+mn-ea"/>
              </a:rPr>
              <a:t>앞으로 이루어야 할 </a:t>
            </a:r>
            <a:r>
              <a:rPr lang="en-US" altLang="ko-KR" sz="1600" b="1" dirty="0" smtClean="0">
                <a:solidFill>
                  <a:schemeClr val="accent6">
                    <a:lumMod val="75000"/>
                  </a:schemeClr>
                </a:solidFill>
                <a:latin typeface="+mn-ea"/>
              </a:rPr>
              <a:t>P-100</a:t>
            </a:r>
            <a:r>
              <a:rPr lang="ko-KR" altLang="en-US" sz="1600" b="1" dirty="0" smtClean="0">
                <a:solidFill>
                  <a:schemeClr val="accent6">
                    <a:lumMod val="75000"/>
                  </a:schemeClr>
                </a:solidFill>
                <a:latin typeface="+mn-ea"/>
              </a:rPr>
              <a:t>을 지향</a:t>
            </a:r>
            <a:r>
              <a:rPr lang="ko-KR" altLang="en-US" sz="1600" dirty="0" smtClean="0">
                <a:latin typeface="+mn-ea"/>
              </a:rPr>
              <a:t>하지만 </a:t>
            </a:r>
            <a:r>
              <a:rPr lang="ko-KR" altLang="en-US" sz="1600" smtClean="0">
                <a:latin typeface="+mn-ea"/>
              </a:rPr>
              <a:t>집착하지 않음</a:t>
            </a:r>
            <a:r>
              <a:rPr lang="en-US" altLang="ko-KR" sz="1600" smtClean="0">
                <a:latin typeface="+mn-ea"/>
              </a:rPr>
              <a:t> </a:t>
            </a:r>
            <a:endParaRPr lang="en-US" altLang="ko-KR" sz="1600" dirty="0" smtClean="0">
              <a:latin typeface="+mn-ea"/>
            </a:endParaRPr>
          </a:p>
          <a:p>
            <a:pPr marL="263525" indent="-263525" latinLnBrk="0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600" dirty="0" smtClean="0">
                <a:latin typeface="+mn-ea"/>
              </a:rPr>
              <a:t>자신이 가지고 있는 것에 집중하여 이미 이루어져 있는 </a:t>
            </a:r>
            <a:r>
              <a:rPr lang="en-US" altLang="ko-KR" sz="1600" b="1" dirty="0" smtClean="0">
                <a:solidFill>
                  <a:schemeClr val="accent6">
                    <a:lumMod val="75000"/>
                  </a:schemeClr>
                </a:solidFill>
                <a:latin typeface="+mn-ea"/>
              </a:rPr>
              <a:t>O-P</a:t>
            </a:r>
            <a:r>
              <a:rPr lang="ko-KR" altLang="en-US" sz="1600" b="1" smtClean="0">
                <a:solidFill>
                  <a:schemeClr val="accent6">
                    <a:lumMod val="75000"/>
                  </a:schemeClr>
                </a:solidFill>
                <a:latin typeface="+mn-ea"/>
              </a:rPr>
              <a:t>에 주목함</a:t>
            </a:r>
            <a:r>
              <a:rPr lang="en-US" altLang="ko-KR" sz="1600" smtClean="0">
                <a:latin typeface="+mn-ea"/>
              </a:rPr>
              <a:t> </a:t>
            </a:r>
            <a:r>
              <a:rPr lang="ko-KR" altLang="en-US" sz="1600" smtClean="0">
                <a:latin typeface="+mn-ea"/>
              </a:rPr>
              <a:t>  </a:t>
            </a:r>
            <a:r>
              <a:rPr lang="en-US" altLang="ko-KR" sz="1600" smtClean="0">
                <a:latin typeface="+mn-ea"/>
              </a:rPr>
              <a:t> </a:t>
            </a:r>
            <a:endParaRPr lang="en-US" altLang="ko-KR" sz="1600" dirty="0" smtClean="0">
              <a:latin typeface="+mn-ea"/>
            </a:endParaRPr>
          </a:p>
          <a:p>
            <a:pPr marL="358775" lvl="1" indent="184150" latinLnBrk="0">
              <a:lnSpc>
                <a:spcPct val="150000"/>
              </a:lnSpc>
              <a:buClr>
                <a:srgbClr val="285DA6"/>
              </a:buClr>
              <a:buBlip>
                <a:blip r:embed="rId3"/>
              </a:buBlip>
            </a:pPr>
            <a:r>
              <a:rPr lang="ko-KR" altLang="en-US" sz="1600" dirty="0" smtClean="0">
                <a:latin typeface="+mn-ea"/>
              </a:rPr>
              <a:t>자신이 이미 가진 </a:t>
            </a:r>
            <a:r>
              <a:rPr lang="ko-KR" altLang="en-US" sz="1600" smtClean="0">
                <a:latin typeface="+mn-ea"/>
              </a:rPr>
              <a:t>것들을 누림</a:t>
            </a:r>
            <a:r>
              <a:rPr lang="en-US" altLang="ko-KR" sz="1600" smtClean="0">
                <a:latin typeface="+mn-ea"/>
              </a:rPr>
              <a:t> </a:t>
            </a:r>
            <a:endParaRPr lang="en-US" altLang="ko-KR" sz="1600" dirty="0" smtClean="0">
              <a:latin typeface="+mn-ea"/>
            </a:endParaRPr>
          </a:p>
        </p:txBody>
      </p:sp>
      <p:grpSp>
        <p:nvGrpSpPr>
          <p:cNvPr id="4" name="그룹 16"/>
          <p:cNvGrpSpPr/>
          <p:nvPr/>
        </p:nvGrpSpPr>
        <p:grpSpPr>
          <a:xfrm>
            <a:off x="5837227" y="4872201"/>
            <a:ext cx="107999" cy="1374844"/>
            <a:chOff x="4150785" y="4659828"/>
            <a:chExt cx="54065" cy="1008112"/>
          </a:xfrm>
        </p:grpSpPr>
        <p:cxnSp>
          <p:nvCxnSpPr>
            <p:cNvPr id="18" name="직선 연결선 17"/>
            <p:cNvCxnSpPr/>
            <p:nvPr/>
          </p:nvCxnSpPr>
          <p:spPr>
            <a:xfrm flipV="1">
              <a:off x="4172784" y="4659828"/>
              <a:ext cx="0" cy="1008112"/>
            </a:xfrm>
            <a:prstGeom prst="line">
              <a:avLst/>
            </a:prstGeom>
            <a:ln w="28575">
              <a:solidFill>
                <a:schemeClr val="bg1">
                  <a:lumMod val="75000"/>
                </a:schemeClr>
              </a:solidFill>
              <a:headEnd type="oval" w="med" len="med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타원 18"/>
            <p:cNvSpPr/>
            <p:nvPr/>
          </p:nvSpPr>
          <p:spPr>
            <a:xfrm>
              <a:off x="4150785" y="5124533"/>
              <a:ext cx="54065" cy="79192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 w="28575"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2000"/>
            </a:p>
          </p:txBody>
        </p:sp>
      </p:grpSp>
      <p:sp>
        <p:nvSpPr>
          <p:cNvPr id="29" name="원호 28"/>
          <p:cNvSpPr/>
          <p:nvPr/>
        </p:nvSpPr>
        <p:spPr>
          <a:xfrm>
            <a:off x="5887796" y="4869160"/>
            <a:ext cx="432048" cy="684000"/>
          </a:xfrm>
          <a:prstGeom prst="arc">
            <a:avLst>
              <a:gd name="adj1" fmla="val 16200000"/>
              <a:gd name="adj2" fmla="val 5268059"/>
            </a:avLst>
          </a:prstGeom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0" name="원호 29"/>
          <p:cNvSpPr/>
          <p:nvPr/>
        </p:nvSpPr>
        <p:spPr>
          <a:xfrm>
            <a:off x="5887796" y="5625288"/>
            <a:ext cx="432048" cy="684000"/>
          </a:xfrm>
          <a:prstGeom prst="arc">
            <a:avLst>
              <a:gd name="adj1" fmla="val 16200000"/>
              <a:gd name="adj2" fmla="val 5268059"/>
            </a:avLst>
          </a:prstGeom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6" name="직사각형 35"/>
          <p:cNvSpPr/>
          <p:nvPr/>
        </p:nvSpPr>
        <p:spPr>
          <a:xfrm>
            <a:off x="6535867" y="4869160"/>
            <a:ext cx="1800573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atinLnBrk="0"/>
            <a:r>
              <a:rPr lang="ko-KR" altLang="en-US" sz="1400" dirty="0" smtClean="0"/>
              <a:t>앞으로 지향해 감</a:t>
            </a:r>
            <a:endParaRPr lang="ko-KR" altLang="en-US" sz="3200" dirty="0"/>
          </a:p>
        </p:txBody>
      </p:sp>
      <p:sp>
        <p:nvSpPr>
          <p:cNvPr id="37" name="직사각형 36"/>
          <p:cNvSpPr/>
          <p:nvPr/>
        </p:nvSpPr>
        <p:spPr>
          <a:xfrm>
            <a:off x="6535867" y="5703615"/>
            <a:ext cx="180057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1400" dirty="0" smtClean="0"/>
              <a:t>이미 이루어져 있는</a:t>
            </a:r>
          </a:p>
          <a:p>
            <a:r>
              <a:rPr lang="ko-KR" altLang="en-US" sz="1400" dirty="0" smtClean="0"/>
              <a:t>것에 주목</a:t>
            </a:r>
            <a:endParaRPr lang="ko-KR" altLang="en-US" sz="3200" dirty="0"/>
          </a:p>
        </p:txBody>
      </p:sp>
      <p:sp>
        <p:nvSpPr>
          <p:cNvPr id="11" name="직사각형 10"/>
          <p:cNvSpPr/>
          <p:nvPr/>
        </p:nvSpPr>
        <p:spPr>
          <a:xfrm>
            <a:off x="5690939" y="6207695"/>
            <a:ext cx="42351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2400" b="1" kern="0" dirty="0" smtClean="0">
                <a:solidFill>
                  <a:srgbClr val="008000"/>
                </a:solidFill>
                <a:latin typeface="맑은 고딕" pitchFamily="50" charset="-127"/>
                <a:ea typeface="맑은 고딕" pitchFamily="50" charset="-127"/>
              </a:rPr>
              <a:t>O</a:t>
            </a:r>
            <a:endParaRPr lang="ko-KR" altLang="en-US" sz="2800" dirty="0">
              <a:solidFill>
                <a:srgbClr val="008000"/>
              </a:solidFill>
            </a:endParaRPr>
          </a:p>
        </p:txBody>
      </p:sp>
      <p:sp>
        <p:nvSpPr>
          <p:cNvPr id="12" name="직사각형 11"/>
          <p:cNvSpPr/>
          <p:nvPr/>
        </p:nvSpPr>
        <p:spPr>
          <a:xfrm>
            <a:off x="5682231" y="5376257"/>
            <a:ext cx="40588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2800" b="1" kern="0" dirty="0" smtClean="0">
                <a:solidFill>
                  <a:schemeClr val="accent6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</a:rPr>
              <a:t>P</a:t>
            </a:r>
            <a:endParaRPr lang="ko-KR" altLang="en-US" sz="32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3" name="직사각형 12"/>
          <p:cNvSpPr/>
          <p:nvPr/>
        </p:nvSpPr>
        <p:spPr>
          <a:xfrm>
            <a:off x="5508104" y="4479503"/>
            <a:ext cx="71846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2400" b="1" kern="0" dirty="0" smtClean="0">
                <a:solidFill>
                  <a:srgbClr val="008000"/>
                </a:solidFill>
                <a:latin typeface="맑은 고딕" pitchFamily="50" charset="-127"/>
                <a:ea typeface="맑은 고딕" pitchFamily="50" charset="-127"/>
              </a:rPr>
              <a:t>100</a:t>
            </a:r>
            <a:endParaRPr lang="ko-KR" altLang="en-US" sz="2800" dirty="0">
              <a:solidFill>
                <a:srgbClr val="008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7"/>
          <p:cNvGrpSpPr/>
          <p:nvPr/>
        </p:nvGrpSpPr>
        <p:grpSpPr>
          <a:xfrm>
            <a:off x="-4613" y="-171400"/>
            <a:ext cx="9148613" cy="1296144"/>
            <a:chOff x="-4613" y="-171400"/>
            <a:chExt cx="9148613" cy="1296144"/>
          </a:xfrm>
        </p:grpSpPr>
        <p:sp>
          <p:nvSpPr>
            <p:cNvPr id="21" name="제목 15"/>
            <p:cNvSpPr txBox="1">
              <a:spLocks/>
            </p:cNvSpPr>
            <p:nvPr/>
          </p:nvSpPr>
          <p:spPr>
            <a:xfrm>
              <a:off x="0" y="127265"/>
              <a:ext cx="9144000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107315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en-US" altLang="ko-KR" sz="3600" b="1" kern="0" dirty="0" smtClean="0">
                  <a:latin typeface="+mn-ea"/>
                </a:rPr>
                <a:t>P100</a:t>
              </a:r>
              <a:r>
                <a:rPr kumimoji="1" lang="ko-KR" altLang="en-US" sz="3600" b="1" kern="0" dirty="0" smtClean="0">
                  <a:latin typeface="+mn-ea"/>
                </a:rPr>
                <a:t>의 원리</a:t>
              </a:r>
              <a:endParaRPr kumimoji="1" lang="en-US" altLang="ko-KR" sz="3600" b="1" kern="0" dirty="0" smtClean="0">
                <a:latin typeface="+mn-ea"/>
              </a:endParaRPr>
            </a:p>
          </p:txBody>
        </p:sp>
        <p:sp>
          <p:nvSpPr>
            <p:cNvPr id="24" name="이등변 삼각형 23"/>
            <p:cNvSpPr/>
            <p:nvPr/>
          </p:nvSpPr>
          <p:spPr>
            <a:xfrm>
              <a:off x="1331640" y="-171400"/>
              <a:ext cx="72008" cy="72008"/>
            </a:xfrm>
            <a:prstGeom prst="triangle">
              <a:avLst/>
            </a:prstGeom>
          </p:spPr>
          <p:txBody>
            <a:bodyPr wrap="square" rtlCol="0" anchor="ctr">
              <a:spAutoFit/>
            </a:bodyPr>
            <a:lstStyle/>
            <a:p>
              <a:pPr marL="263525" indent="-263525" algn="ctr" latinLnBrk="0">
                <a:lnSpc>
                  <a:spcPct val="150000"/>
                </a:lnSpc>
                <a:buClr>
                  <a:srgbClr val="265DAA"/>
                </a:buClr>
                <a:buFont typeface="Arial" pitchFamily="34" charset="0"/>
                <a:buChar char="•"/>
              </a:pPr>
              <a:endParaRPr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26" name="제목 15"/>
            <p:cNvSpPr txBox="1">
              <a:spLocks/>
            </p:cNvSpPr>
            <p:nvPr/>
          </p:nvSpPr>
          <p:spPr>
            <a:xfrm>
              <a:off x="1187624" y="764704"/>
              <a:ext cx="7452320" cy="360040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r>
                <a:rPr lang="en-US" altLang="ko-KR" sz="2800" b="1" dirty="0" smtClean="0">
                  <a:solidFill>
                    <a:srgbClr val="008000"/>
                  </a:solidFill>
                  <a:latin typeface="+mn-ea"/>
                </a:rPr>
                <a:t>OP100</a:t>
              </a:r>
              <a:r>
                <a:rPr lang="ko-KR" altLang="en-US" sz="2800" b="1" dirty="0" smtClean="0">
                  <a:solidFill>
                    <a:srgbClr val="008000"/>
                  </a:solidFill>
                  <a:latin typeface="+mn-ea"/>
                </a:rPr>
                <a:t>의 원리를 깨달은 삶</a:t>
              </a:r>
            </a:p>
          </p:txBody>
        </p:sp>
        <p:sp>
          <p:nvSpPr>
            <p:cNvPr id="27" name="제목 15"/>
            <p:cNvSpPr txBox="1">
              <a:spLocks/>
            </p:cNvSpPr>
            <p:nvPr/>
          </p:nvSpPr>
          <p:spPr>
            <a:xfrm>
              <a:off x="-4613" y="-27384"/>
              <a:ext cx="1187624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533400" lvl="0" indent="-55563" algn="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en-US" altLang="ko-KR" sz="4800" b="1" kern="0" dirty="0" smtClean="0">
                  <a:solidFill>
                    <a:srgbClr val="FFFFFF"/>
                  </a:solidFill>
                  <a:latin typeface="+mn-ea"/>
                </a:rPr>
                <a:t>O</a:t>
              </a:r>
              <a:endParaRPr kumimoji="1" lang="ko-KR" altLang="en-US" sz="3600" b="1" kern="0" dirty="0">
                <a:solidFill>
                  <a:srgbClr val="FFFFFF"/>
                </a:solidFill>
                <a:latin typeface="+mn-ea"/>
              </a:endParaRPr>
            </a:p>
          </p:txBody>
        </p:sp>
      </p:grpSp>
      <p:grpSp>
        <p:nvGrpSpPr>
          <p:cNvPr id="3" name="그룹 15"/>
          <p:cNvGrpSpPr/>
          <p:nvPr/>
        </p:nvGrpSpPr>
        <p:grpSpPr>
          <a:xfrm>
            <a:off x="1619672" y="1832197"/>
            <a:ext cx="6624216" cy="395536"/>
            <a:chOff x="1619672" y="1832197"/>
            <a:chExt cx="6624216" cy="395536"/>
          </a:xfrm>
        </p:grpSpPr>
        <p:sp>
          <p:nvSpPr>
            <p:cNvPr id="25" name="직사각형 24"/>
            <p:cNvSpPr/>
            <p:nvPr/>
          </p:nvSpPr>
          <p:spPr>
            <a:xfrm>
              <a:off x="1932086" y="1835532"/>
              <a:ext cx="6311802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kumimoji="1" lang="ko-KR" altLang="en-US" b="1" kern="0" dirty="0" smtClean="0">
                  <a:solidFill>
                    <a:srgbClr val="008000"/>
                  </a:solidFill>
                  <a:latin typeface="+mn-ea"/>
                </a:rPr>
                <a:t>같은 현실에 대한 다른 해석</a:t>
              </a:r>
            </a:p>
          </p:txBody>
        </p:sp>
        <p:pic>
          <p:nvPicPr>
            <p:cNvPr id="32" name="Picture 2" descr="Y:\동사섭_동영상\03_원고\03_pdf용 탬플릿\참고자료_김미형\블릿s_green.png"/>
            <p:cNvPicPr>
              <a:picLocks noChangeAspect="1" noChangeArrowheads="1"/>
            </p:cNvPicPr>
            <p:nvPr/>
          </p:nvPicPr>
          <p:blipFill>
            <a:blip r:embed="rId2" cstate="print"/>
            <a:stretch>
              <a:fillRect/>
            </a:stretch>
          </p:blipFill>
          <p:spPr bwMode="auto">
            <a:xfrm>
              <a:off x="1619672" y="1832197"/>
              <a:ext cx="360040" cy="395536"/>
            </a:xfrm>
            <a:prstGeom prst="rect">
              <a:avLst/>
            </a:prstGeom>
            <a:noFill/>
            <a:ln w="88900" cap="sq">
              <a:noFill/>
              <a:miter lim="800000"/>
            </a:ln>
            <a:effectLst/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</p:grpSp>
      <p:sp>
        <p:nvSpPr>
          <p:cNvPr id="41" name="직사각형 40"/>
          <p:cNvSpPr/>
          <p:nvPr/>
        </p:nvSpPr>
        <p:spPr>
          <a:xfrm>
            <a:off x="2016224" y="2564904"/>
            <a:ext cx="644420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3525" lvl="1" indent="-263525" latinLnBrk="0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600" b="1" dirty="0" smtClean="0">
                <a:solidFill>
                  <a:schemeClr val="accent6">
                    <a:lumMod val="75000"/>
                  </a:schemeClr>
                </a:solidFill>
                <a:latin typeface="+mn-ea"/>
              </a:rPr>
              <a:t>불행한 사람들</a:t>
            </a:r>
            <a:r>
              <a:rPr lang="ko-KR" altLang="en-US" sz="1600" dirty="0" smtClean="0">
                <a:latin typeface="+mn-ea"/>
              </a:rPr>
              <a:t>은 앞으로 이루어야 할 것인 </a:t>
            </a:r>
            <a:r>
              <a:rPr lang="en-US" altLang="ko-KR" sz="1600" b="1" dirty="0" smtClean="0">
                <a:solidFill>
                  <a:schemeClr val="accent6">
                    <a:lumMod val="75000"/>
                  </a:schemeClr>
                </a:solidFill>
                <a:latin typeface="+mn-ea"/>
              </a:rPr>
              <a:t>P-100</a:t>
            </a:r>
            <a:r>
              <a:rPr lang="ko-KR" altLang="en-US" sz="1600" b="1" dirty="0" smtClean="0">
                <a:solidFill>
                  <a:schemeClr val="accent6">
                    <a:lumMod val="75000"/>
                  </a:schemeClr>
                </a:solidFill>
                <a:latin typeface="+mn-ea"/>
              </a:rPr>
              <a:t>에 집착</a:t>
            </a:r>
            <a:endParaRPr lang="en-US" altLang="ko-KR" sz="1600" b="1" dirty="0" smtClean="0">
              <a:solidFill>
                <a:schemeClr val="accent6">
                  <a:lumMod val="75000"/>
                </a:schemeClr>
              </a:solidFill>
              <a:latin typeface="+mn-ea"/>
            </a:endParaRPr>
          </a:p>
          <a:p>
            <a:pPr marL="263525" lvl="1" indent="-263525" latinLnBrk="0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600" b="1" dirty="0" smtClean="0">
                <a:solidFill>
                  <a:schemeClr val="accent6">
                    <a:lumMod val="75000"/>
                  </a:schemeClr>
                </a:solidFill>
                <a:latin typeface="+mn-ea"/>
              </a:rPr>
              <a:t>행복한 사람들</a:t>
            </a:r>
            <a:r>
              <a:rPr lang="ko-KR" altLang="en-US" sz="1600" dirty="0" smtClean="0">
                <a:latin typeface="+mn-ea"/>
              </a:rPr>
              <a:t>은 </a:t>
            </a:r>
            <a:r>
              <a:rPr lang="en-US" altLang="ko-KR" sz="1600" dirty="0" smtClean="0">
                <a:latin typeface="+mn-ea"/>
              </a:rPr>
              <a:t>P-100</a:t>
            </a:r>
            <a:r>
              <a:rPr lang="ko-KR" altLang="en-US" sz="1600" dirty="0" smtClean="0">
                <a:latin typeface="+mn-ea"/>
              </a:rPr>
              <a:t>은 앞으로 해가면 될 것이고 나는 이미 충분히 가지고 있다고 생각하며 </a:t>
            </a:r>
            <a:r>
              <a:rPr lang="en-US" altLang="ko-KR" sz="1600" b="1" dirty="0" smtClean="0">
                <a:solidFill>
                  <a:schemeClr val="accent6">
                    <a:lumMod val="75000"/>
                  </a:schemeClr>
                </a:solidFill>
                <a:latin typeface="+mn-ea"/>
              </a:rPr>
              <a:t>O-P</a:t>
            </a:r>
            <a:r>
              <a:rPr lang="ko-KR" altLang="en-US" sz="1600" b="1" dirty="0" smtClean="0">
                <a:solidFill>
                  <a:schemeClr val="accent6">
                    <a:lumMod val="75000"/>
                  </a:schemeClr>
                </a:solidFill>
                <a:latin typeface="+mn-ea"/>
              </a:rPr>
              <a:t>에 </a:t>
            </a:r>
            <a:r>
              <a:rPr lang="ko-KR" altLang="en-US" sz="1600" b="1" smtClean="0">
                <a:solidFill>
                  <a:schemeClr val="accent6">
                    <a:lumMod val="75000"/>
                  </a:schemeClr>
                </a:solidFill>
                <a:latin typeface="+mn-ea"/>
              </a:rPr>
              <a:t>주목</a:t>
            </a:r>
            <a:r>
              <a:rPr lang="ko-KR" altLang="en-US" sz="1600" smtClean="0">
                <a:latin typeface="+mn-ea"/>
              </a:rPr>
              <a:t>을 함</a:t>
            </a:r>
            <a:r>
              <a:rPr lang="en-US" altLang="ko-KR" sz="1600" smtClean="0">
                <a:latin typeface="+mn-ea"/>
              </a:rPr>
              <a:t> </a:t>
            </a:r>
            <a:r>
              <a:rPr lang="ko-KR" altLang="en-US" sz="1600" smtClean="0">
                <a:latin typeface="+mn-ea"/>
              </a:rPr>
              <a:t>  </a:t>
            </a:r>
            <a:r>
              <a:rPr lang="en-US" altLang="ko-KR" sz="1600" smtClean="0">
                <a:latin typeface="+mn-ea"/>
              </a:rPr>
              <a:t> </a:t>
            </a:r>
            <a:endParaRPr lang="en-US" altLang="ko-KR" sz="1600" dirty="0" smtClean="0">
              <a:latin typeface="+mn-ea"/>
            </a:endParaRPr>
          </a:p>
          <a:p>
            <a:pPr marL="358775" lvl="1" indent="184150" latinLnBrk="0">
              <a:lnSpc>
                <a:spcPct val="150000"/>
              </a:lnSpc>
              <a:buClr>
                <a:srgbClr val="285DA6"/>
              </a:buClr>
            </a:pPr>
            <a:endParaRPr lang="en-US" altLang="ko-KR" sz="1600" dirty="0" smtClean="0">
              <a:latin typeface="+mn-ea"/>
            </a:endParaRPr>
          </a:p>
        </p:txBody>
      </p:sp>
      <p:grpSp>
        <p:nvGrpSpPr>
          <p:cNvPr id="4" name="그룹 16"/>
          <p:cNvGrpSpPr/>
          <p:nvPr/>
        </p:nvGrpSpPr>
        <p:grpSpPr>
          <a:xfrm>
            <a:off x="5837227" y="4872201"/>
            <a:ext cx="107999" cy="1374844"/>
            <a:chOff x="4150785" y="4659828"/>
            <a:chExt cx="54065" cy="1008112"/>
          </a:xfrm>
        </p:grpSpPr>
        <p:cxnSp>
          <p:nvCxnSpPr>
            <p:cNvPr id="18" name="직선 연결선 17"/>
            <p:cNvCxnSpPr/>
            <p:nvPr/>
          </p:nvCxnSpPr>
          <p:spPr>
            <a:xfrm flipV="1">
              <a:off x="4172784" y="4659828"/>
              <a:ext cx="0" cy="1008112"/>
            </a:xfrm>
            <a:prstGeom prst="line">
              <a:avLst/>
            </a:prstGeom>
            <a:ln w="28575">
              <a:solidFill>
                <a:schemeClr val="bg1">
                  <a:lumMod val="75000"/>
                </a:schemeClr>
              </a:solidFill>
              <a:headEnd type="oval" w="med" len="med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타원 18"/>
            <p:cNvSpPr/>
            <p:nvPr/>
          </p:nvSpPr>
          <p:spPr>
            <a:xfrm>
              <a:off x="4150785" y="5124533"/>
              <a:ext cx="54065" cy="79192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 w="28575"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2000"/>
            </a:p>
          </p:txBody>
        </p:sp>
      </p:grpSp>
      <p:sp>
        <p:nvSpPr>
          <p:cNvPr id="29" name="원호 28"/>
          <p:cNvSpPr/>
          <p:nvPr/>
        </p:nvSpPr>
        <p:spPr>
          <a:xfrm>
            <a:off x="5887796" y="4869160"/>
            <a:ext cx="432048" cy="684000"/>
          </a:xfrm>
          <a:prstGeom prst="arc">
            <a:avLst>
              <a:gd name="adj1" fmla="val 16200000"/>
              <a:gd name="adj2" fmla="val 5268059"/>
            </a:avLst>
          </a:prstGeom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0" name="원호 29"/>
          <p:cNvSpPr/>
          <p:nvPr/>
        </p:nvSpPr>
        <p:spPr>
          <a:xfrm>
            <a:off x="5887796" y="5625288"/>
            <a:ext cx="432048" cy="684000"/>
          </a:xfrm>
          <a:prstGeom prst="arc">
            <a:avLst>
              <a:gd name="adj1" fmla="val 16200000"/>
              <a:gd name="adj2" fmla="val 5268059"/>
            </a:avLst>
          </a:prstGeom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6" name="직사각형 35"/>
          <p:cNvSpPr/>
          <p:nvPr/>
        </p:nvSpPr>
        <p:spPr>
          <a:xfrm>
            <a:off x="6535866" y="5014697"/>
            <a:ext cx="2016225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atinLnBrk="0"/>
            <a:r>
              <a:rPr lang="ko-KR" altLang="en-US" sz="1400" dirty="0" smtClean="0"/>
              <a:t>앞으로 이루어야 할 것</a:t>
            </a:r>
            <a:endParaRPr lang="ko-KR" altLang="en-US" sz="3200" dirty="0"/>
          </a:p>
        </p:txBody>
      </p:sp>
      <p:sp>
        <p:nvSpPr>
          <p:cNvPr id="37" name="직사각형 36"/>
          <p:cNvSpPr/>
          <p:nvPr/>
        </p:nvSpPr>
        <p:spPr>
          <a:xfrm>
            <a:off x="6535867" y="5778046"/>
            <a:ext cx="1800573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1400" dirty="0" smtClean="0"/>
              <a:t>이미 이룬 것</a:t>
            </a:r>
            <a:endParaRPr lang="ko-KR" altLang="en-US" sz="3200" dirty="0"/>
          </a:p>
        </p:txBody>
      </p:sp>
      <p:sp>
        <p:nvSpPr>
          <p:cNvPr id="11" name="직사각형 10"/>
          <p:cNvSpPr/>
          <p:nvPr/>
        </p:nvSpPr>
        <p:spPr>
          <a:xfrm>
            <a:off x="5690939" y="6207695"/>
            <a:ext cx="42351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2400" b="1" kern="0" dirty="0" smtClean="0">
                <a:solidFill>
                  <a:srgbClr val="008000"/>
                </a:solidFill>
                <a:latin typeface="맑은 고딕" pitchFamily="50" charset="-127"/>
                <a:ea typeface="맑은 고딕" pitchFamily="50" charset="-127"/>
              </a:rPr>
              <a:t>O</a:t>
            </a:r>
            <a:endParaRPr lang="ko-KR" altLang="en-US" sz="2800" dirty="0">
              <a:solidFill>
                <a:srgbClr val="008000"/>
              </a:solidFill>
            </a:endParaRPr>
          </a:p>
        </p:txBody>
      </p:sp>
      <p:sp>
        <p:nvSpPr>
          <p:cNvPr id="12" name="직사각형 11"/>
          <p:cNvSpPr/>
          <p:nvPr/>
        </p:nvSpPr>
        <p:spPr>
          <a:xfrm>
            <a:off x="5682231" y="5376257"/>
            <a:ext cx="40588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2800" b="1" kern="0" dirty="0" smtClean="0">
                <a:solidFill>
                  <a:schemeClr val="accent6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</a:rPr>
              <a:t>P</a:t>
            </a:r>
            <a:endParaRPr lang="ko-KR" altLang="en-US" sz="32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3" name="직사각형 12"/>
          <p:cNvSpPr/>
          <p:nvPr/>
        </p:nvSpPr>
        <p:spPr>
          <a:xfrm>
            <a:off x="5508104" y="4479503"/>
            <a:ext cx="71846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2400" b="1" kern="0" dirty="0" smtClean="0">
                <a:solidFill>
                  <a:srgbClr val="008000"/>
                </a:solidFill>
                <a:latin typeface="맑은 고딕" pitchFamily="50" charset="-127"/>
                <a:ea typeface="맑은 고딕" pitchFamily="50" charset="-127"/>
              </a:rPr>
              <a:t>100</a:t>
            </a:r>
            <a:endParaRPr lang="ko-KR" altLang="en-US" sz="2800" dirty="0">
              <a:solidFill>
                <a:srgbClr val="008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7"/>
          <p:cNvGrpSpPr/>
          <p:nvPr/>
        </p:nvGrpSpPr>
        <p:grpSpPr>
          <a:xfrm>
            <a:off x="-4613" y="-171400"/>
            <a:ext cx="9148613" cy="1296144"/>
            <a:chOff x="-4613" y="-171400"/>
            <a:chExt cx="9148613" cy="1296144"/>
          </a:xfrm>
        </p:grpSpPr>
        <p:sp>
          <p:nvSpPr>
            <p:cNvPr id="21" name="제목 15"/>
            <p:cNvSpPr txBox="1">
              <a:spLocks/>
            </p:cNvSpPr>
            <p:nvPr/>
          </p:nvSpPr>
          <p:spPr>
            <a:xfrm>
              <a:off x="0" y="127265"/>
              <a:ext cx="9144000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107315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en-US" altLang="ko-KR" sz="3600" b="1" kern="0" dirty="0" smtClean="0">
                  <a:latin typeface="+mn-ea"/>
                </a:rPr>
                <a:t>P100</a:t>
              </a:r>
              <a:r>
                <a:rPr kumimoji="1" lang="ko-KR" altLang="en-US" sz="3600" b="1" kern="0" dirty="0" smtClean="0">
                  <a:latin typeface="+mn-ea"/>
                </a:rPr>
                <a:t>의 원리</a:t>
              </a:r>
              <a:endParaRPr kumimoji="1" lang="en-US" altLang="ko-KR" sz="3600" b="1" kern="0" dirty="0" smtClean="0">
                <a:latin typeface="+mn-ea"/>
              </a:endParaRPr>
            </a:p>
          </p:txBody>
        </p:sp>
        <p:sp>
          <p:nvSpPr>
            <p:cNvPr id="24" name="이등변 삼각형 23"/>
            <p:cNvSpPr/>
            <p:nvPr/>
          </p:nvSpPr>
          <p:spPr>
            <a:xfrm>
              <a:off x="1331640" y="-171400"/>
              <a:ext cx="72008" cy="72008"/>
            </a:xfrm>
            <a:prstGeom prst="triangle">
              <a:avLst/>
            </a:prstGeom>
          </p:spPr>
          <p:txBody>
            <a:bodyPr wrap="square" rtlCol="0" anchor="ctr">
              <a:spAutoFit/>
            </a:bodyPr>
            <a:lstStyle/>
            <a:p>
              <a:pPr marL="263525" indent="-263525" algn="ctr" latinLnBrk="0">
                <a:lnSpc>
                  <a:spcPct val="150000"/>
                </a:lnSpc>
                <a:buClr>
                  <a:srgbClr val="265DAA"/>
                </a:buClr>
                <a:buFont typeface="Arial" pitchFamily="34" charset="0"/>
                <a:buChar char="•"/>
              </a:pPr>
              <a:endParaRPr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26" name="제목 15"/>
            <p:cNvSpPr txBox="1">
              <a:spLocks/>
            </p:cNvSpPr>
            <p:nvPr/>
          </p:nvSpPr>
          <p:spPr>
            <a:xfrm>
              <a:off x="1187624" y="764704"/>
              <a:ext cx="7452320" cy="360040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r>
                <a:rPr lang="en-US" altLang="ko-KR" sz="2800" b="1" dirty="0" smtClean="0">
                  <a:solidFill>
                    <a:srgbClr val="008000"/>
                  </a:solidFill>
                  <a:latin typeface="+mn-ea"/>
                </a:rPr>
                <a:t>OP100</a:t>
              </a:r>
              <a:r>
                <a:rPr lang="ko-KR" altLang="en-US" sz="2800" b="1" dirty="0" smtClean="0">
                  <a:solidFill>
                    <a:srgbClr val="008000"/>
                  </a:solidFill>
                  <a:latin typeface="+mn-ea"/>
                </a:rPr>
                <a:t>의 원리를 깨달은 삶</a:t>
              </a:r>
            </a:p>
          </p:txBody>
        </p:sp>
        <p:sp>
          <p:nvSpPr>
            <p:cNvPr id="27" name="제목 15"/>
            <p:cNvSpPr txBox="1">
              <a:spLocks/>
            </p:cNvSpPr>
            <p:nvPr/>
          </p:nvSpPr>
          <p:spPr>
            <a:xfrm>
              <a:off x="-4613" y="-27384"/>
              <a:ext cx="1187624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533400" lvl="0" indent="-55563" algn="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en-US" altLang="ko-KR" sz="4800" b="1" kern="0" dirty="0" smtClean="0">
                  <a:solidFill>
                    <a:srgbClr val="FFFFFF"/>
                  </a:solidFill>
                  <a:latin typeface="+mn-ea"/>
                </a:rPr>
                <a:t>O</a:t>
              </a:r>
              <a:endParaRPr kumimoji="1" lang="ko-KR" altLang="en-US" sz="3600" b="1" kern="0" dirty="0">
                <a:solidFill>
                  <a:srgbClr val="FFFFFF"/>
                </a:solidFill>
                <a:latin typeface="+mn-ea"/>
              </a:endParaRPr>
            </a:p>
          </p:txBody>
        </p:sp>
      </p:grpSp>
      <p:grpSp>
        <p:nvGrpSpPr>
          <p:cNvPr id="3" name="그룹 15"/>
          <p:cNvGrpSpPr/>
          <p:nvPr/>
        </p:nvGrpSpPr>
        <p:grpSpPr>
          <a:xfrm>
            <a:off x="1619672" y="1832197"/>
            <a:ext cx="6624216" cy="395536"/>
            <a:chOff x="1619672" y="1832197"/>
            <a:chExt cx="6624216" cy="395536"/>
          </a:xfrm>
        </p:grpSpPr>
        <p:sp>
          <p:nvSpPr>
            <p:cNvPr id="25" name="직사각형 24"/>
            <p:cNvSpPr/>
            <p:nvPr/>
          </p:nvSpPr>
          <p:spPr>
            <a:xfrm>
              <a:off x="1932086" y="1835532"/>
              <a:ext cx="6311802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b="1" dirty="0" smtClean="0">
                  <a:solidFill>
                    <a:srgbClr val="008000"/>
                  </a:solidFill>
                  <a:latin typeface="+mn-ea"/>
                </a:rPr>
                <a:t>P</a:t>
              </a:r>
              <a:r>
                <a:rPr lang="ko-KR" altLang="en-US" b="1" dirty="0" smtClean="0">
                  <a:solidFill>
                    <a:srgbClr val="008000"/>
                  </a:solidFill>
                  <a:latin typeface="+mn-ea"/>
                </a:rPr>
                <a:t>점을 올리는 방법</a:t>
              </a:r>
              <a:endParaRPr kumimoji="1" lang="ko-KR" altLang="en-US" b="1" kern="0" dirty="0" smtClean="0">
                <a:solidFill>
                  <a:srgbClr val="008000"/>
                </a:solidFill>
                <a:latin typeface="+mn-ea"/>
              </a:endParaRPr>
            </a:p>
          </p:txBody>
        </p:sp>
        <p:pic>
          <p:nvPicPr>
            <p:cNvPr id="32" name="Picture 2" descr="Y:\동사섭_동영상\03_원고\03_pdf용 탬플릿\참고자료_김미형\블릿s_green.png"/>
            <p:cNvPicPr>
              <a:picLocks noChangeAspect="1" noChangeArrowheads="1"/>
            </p:cNvPicPr>
            <p:nvPr/>
          </p:nvPicPr>
          <p:blipFill>
            <a:blip r:embed="rId2" cstate="print"/>
            <a:stretch>
              <a:fillRect/>
            </a:stretch>
          </p:blipFill>
          <p:spPr bwMode="auto">
            <a:xfrm>
              <a:off x="1619672" y="1832197"/>
              <a:ext cx="360040" cy="395536"/>
            </a:xfrm>
            <a:prstGeom prst="rect">
              <a:avLst/>
            </a:prstGeom>
            <a:noFill/>
            <a:ln w="88900" cap="sq">
              <a:noFill/>
              <a:miter lim="800000"/>
            </a:ln>
            <a:effectLst/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</p:grpSp>
      <p:grpSp>
        <p:nvGrpSpPr>
          <p:cNvPr id="4" name="그룹 16"/>
          <p:cNvGrpSpPr/>
          <p:nvPr/>
        </p:nvGrpSpPr>
        <p:grpSpPr>
          <a:xfrm>
            <a:off x="5837227" y="4872201"/>
            <a:ext cx="107999" cy="1374844"/>
            <a:chOff x="4150785" y="4659828"/>
            <a:chExt cx="54065" cy="1008112"/>
          </a:xfrm>
        </p:grpSpPr>
        <p:cxnSp>
          <p:nvCxnSpPr>
            <p:cNvPr id="18" name="직선 연결선 17"/>
            <p:cNvCxnSpPr/>
            <p:nvPr/>
          </p:nvCxnSpPr>
          <p:spPr>
            <a:xfrm flipV="1">
              <a:off x="4172784" y="4659828"/>
              <a:ext cx="0" cy="1008112"/>
            </a:xfrm>
            <a:prstGeom prst="line">
              <a:avLst/>
            </a:prstGeom>
            <a:ln w="28575">
              <a:solidFill>
                <a:schemeClr val="bg1">
                  <a:lumMod val="75000"/>
                </a:schemeClr>
              </a:solidFill>
              <a:headEnd type="oval" w="med" len="med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타원 18"/>
            <p:cNvSpPr/>
            <p:nvPr/>
          </p:nvSpPr>
          <p:spPr>
            <a:xfrm>
              <a:off x="4150785" y="5124533"/>
              <a:ext cx="54065" cy="79192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 w="28575"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2000"/>
            </a:p>
          </p:txBody>
        </p:sp>
      </p:grpSp>
      <p:sp>
        <p:nvSpPr>
          <p:cNvPr id="29" name="원호 28"/>
          <p:cNvSpPr/>
          <p:nvPr/>
        </p:nvSpPr>
        <p:spPr>
          <a:xfrm>
            <a:off x="5887796" y="4869160"/>
            <a:ext cx="432048" cy="684000"/>
          </a:xfrm>
          <a:prstGeom prst="arc">
            <a:avLst>
              <a:gd name="adj1" fmla="val 16200000"/>
              <a:gd name="adj2" fmla="val 5268059"/>
            </a:avLst>
          </a:prstGeom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0" name="원호 29"/>
          <p:cNvSpPr/>
          <p:nvPr/>
        </p:nvSpPr>
        <p:spPr>
          <a:xfrm>
            <a:off x="5887796" y="5625288"/>
            <a:ext cx="432048" cy="684000"/>
          </a:xfrm>
          <a:prstGeom prst="arc">
            <a:avLst>
              <a:gd name="adj1" fmla="val 16200000"/>
              <a:gd name="adj2" fmla="val 5268059"/>
            </a:avLst>
          </a:prstGeom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6" name="직사각형 35"/>
          <p:cNvSpPr/>
          <p:nvPr/>
        </p:nvSpPr>
        <p:spPr>
          <a:xfrm>
            <a:off x="6535866" y="5014697"/>
            <a:ext cx="2016225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atinLnBrk="0"/>
            <a:r>
              <a:rPr lang="ko-KR" altLang="en-US" sz="1400" dirty="0" smtClean="0"/>
              <a:t>앞으로 이루어야 할 것</a:t>
            </a:r>
            <a:endParaRPr lang="ko-KR" altLang="en-US" sz="3200" dirty="0"/>
          </a:p>
        </p:txBody>
      </p:sp>
      <p:sp>
        <p:nvSpPr>
          <p:cNvPr id="37" name="직사각형 36"/>
          <p:cNvSpPr/>
          <p:nvPr/>
        </p:nvSpPr>
        <p:spPr>
          <a:xfrm>
            <a:off x="6535867" y="5778046"/>
            <a:ext cx="1800573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1400" dirty="0" smtClean="0"/>
              <a:t>이미 이룬 것</a:t>
            </a:r>
            <a:endParaRPr lang="ko-KR" altLang="en-US" sz="3200" dirty="0"/>
          </a:p>
        </p:txBody>
      </p:sp>
      <p:sp>
        <p:nvSpPr>
          <p:cNvPr id="11" name="직사각형 10"/>
          <p:cNvSpPr/>
          <p:nvPr/>
        </p:nvSpPr>
        <p:spPr>
          <a:xfrm>
            <a:off x="5690939" y="6207695"/>
            <a:ext cx="42351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2400" b="1" kern="0" dirty="0" smtClean="0">
                <a:solidFill>
                  <a:srgbClr val="008000"/>
                </a:solidFill>
                <a:latin typeface="맑은 고딕" pitchFamily="50" charset="-127"/>
                <a:ea typeface="맑은 고딕" pitchFamily="50" charset="-127"/>
              </a:rPr>
              <a:t>O</a:t>
            </a:r>
            <a:endParaRPr lang="ko-KR" altLang="en-US" sz="2800" dirty="0">
              <a:solidFill>
                <a:srgbClr val="008000"/>
              </a:solidFill>
            </a:endParaRPr>
          </a:p>
        </p:txBody>
      </p:sp>
      <p:sp>
        <p:nvSpPr>
          <p:cNvPr id="12" name="직사각형 11"/>
          <p:cNvSpPr/>
          <p:nvPr/>
        </p:nvSpPr>
        <p:spPr>
          <a:xfrm>
            <a:off x="5682231" y="5376257"/>
            <a:ext cx="40588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2800" b="1" kern="0" dirty="0" smtClean="0">
                <a:solidFill>
                  <a:schemeClr val="accent6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</a:rPr>
              <a:t>P</a:t>
            </a:r>
            <a:endParaRPr lang="ko-KR" altLang="en-US" sz="32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3" name="직사각형 12"/>
          <p:cNvSpPr/>
          <p:nvPr/>
        </p:nvSpPr>
        <p:spPr>
          <a:xfrm>
            <a:off x="5508104" y="4479503"/>
            <a:ext cx="71846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2400" b="1" kern="0" dirty="0" smtClean="0">
                <a:solidFill>
                  <a:srgbClr val="008000"/>
                </a:solidFill>
                <a:latin typeface="맑은 고딕" pitchFamily="50" charset="-127"/>
                <a:ea typeface="맑은 고딕" pitchFamily="50" charset="-127"/>
              </a:rPr>
              <a:t>100</a:t>
            </a:r>
            <a:endParaRPr lang="ko-KR" altLang="en-US" sz="2800" dirty="0">
              <a:solidFill>
                <a:srgbClr val="008000"/>
              </a:solidFill>
            </a:endParaRPr>
          </a:p>
        </p:txBody>
      </p:sp>
      <p:sp>
        <p:nvSpPr>
          <p:cNvPr id="22" name="직사각형 21"/>
          <p:cNvSpPr/>
          <p:nvPr/>
        </p:nvSpPr>
        <p:spPr>
          <a:xfrm>
            <a:off x="2016224" y="2564904"/>
            <a:ext cx="644420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3525" lvl="1" indent="-263525" latinLnBrk="0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600" b="1" dirty="0" smtClean="0">
                <a:solidFill>
                  <a:schemeClr val="accent6">
                    <a:lumMod val="75000"/>
                  </a:schemeClr>
                </a:solidFill>
                <a:latin typeface="+mn-ea"/>
              </a:rPr>
              <a:t>자신이 이미 이룬 것들</a:t>
            </a:r>
            <a:r>
              <a:rPr lang="ko-KR" altLang="en-US" sz="1600" b="1" dirty="0" smtClean="0">
                <a:solidFill>
                  <a:schemeClr val="accent6">
                    <a:lumMod val="75000"/>
                  </a:schemeClr>
                </a:solidFill>
              </a:rPr>
              <a:t>이 얼마나 많은지 </a:t>
            </a:r>
            <a:r>
              <a:rPr lang="ko-KR" altLang="en-US" sz="1600" dirty="0" smtClean="0"/>
              <a:t>생각할수록 </a:t>
            </a:r>
            <a:r>
              <a:rPr lang="en-US" altLang="ko-KR" sz="1600" dirty="0" smtClean="0"/>
              <a:t>P</a:t>
            </a:r>
            <a:r>
              <a:rPr lang="ko-KR" altLang="en-US" sz="1600" smtClean="0"/>
              <a:t>점이 올라감</a:t>
            </a:r>
            <a:endParaRPr lang="en-US" altLang="ko-KR" sz="1600" dirty="0" smtClean="0"/>
          </a:p>
          <a:p>
            <a:pPr marL="263525" lvl="1" indent="-263525" latinLnBrk="0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en-US" altLang="ko-KR" sz="1600" dirty="0" smtClean="0">
                <a:latin typeface="+mn-ea"/>
              </a:rPr>
              <a:t>OP100</a:t>
            </a:r>
            <a:r>
              <a:rPr lang="ko-KR" altLang="en-US" sz="1600" dirty="0" smtClean="0">
                <a:latin typeface="+mn-ea"/>
              </a:rPr>
              <a:t>의 원리를 이용하여 자신이 가진 것에 대해 감사하는 지족명상을 하면 </a:t>
            </a:r>
            <a:r>
              <a:rPr lang="en-US" altLang="ko-KR" sz="1600" dirty="0" smtClean="0">
                <a:latin typeface="+mn-ea"/>
              </a:rPr>
              <a:t>P</a:t>
            </a:r>
            <a:r>
              <a:rPr lang="ko-KR" altLang="en-US" sz="1600" dirty="0" smtClean="0">
                <a:latin typeface="+mn-ea"/>
              </a:rPr>
              <a:t>점을 끌어올릴 </a:t>
            </a:r>
            <a:r>
              <a:rPr lang="ko-KR" altLang="en-US" sz="1600" smtClean="0">
                <a:latin typeface="+mn-ea"/>
              </a:rPr>
              <a:t>수 있음</a:t>
            </a:r>
            <a:r>
              <a:rPr lang="en-US" altLang="ko-KR" sz="1600" smtClean="0">
                <a:latin typeface="+mn-ea"/>
              </a:rPr>
              <a:t> </a:t>
            </a:r>
            <a:r>
              <a:rPr lang="ko-KR" altLang="en-US" sz="1600" smtClean="0">
                <a:latin typeface="+mn-ea"/>
              </a:rPr>
              <a:t> </a:t>
            </a:r>
            <a:r>
              <a:rPr lang="en-US" altLang="ko-KR" sz="1600" smtClean="0">
                <a:latin typeface="+mn-ea"/>
              </a:rPr>
              <a:t> </a:t>
            </a:r>
            <a:endParaRPr lang="en-US" altLang="ko-KR" sz="1600" dirty="0" smtClean="0">
              <a:latin typeface="+mn-ea"/>
            </a:endParaRPr>
          </a:p>
          <a:p>
            <a:pPr marL="358775" lvl="1" indent="184150" latinLnBrk="0">
              <a:lnSpc>
                <a:spcPct val="150000"/>
              </a:lnSpc>
              <a:buClr>
                <a:srgbClr val="285DA6"/>
              </a:buClr>
              <a:buBlip>
                <a:blip r:embed="rId3"/>
              </a:buBlip>
            </a:pPr>
            <a:r>
              <a:rPr lang="en-US" altLang="ko-KR" sz="1600" dirty="0" smtClean="0">
                <a:latin typeface="+mn-ea"/>
              </a:rPr>
              <a:t>‘</a:t>
            </a:r>
            <a:r>
              <a:rPr lang="ko-KR" altLang="en-US" sz="1600" dirty="0" smtClean="0">
                <a:latin typeface="+mn-ea"/>
              </a:rPr>
              <a:t>내가 이미 넘치는 소유 속에 있구나’라고 </a:t>
            </a:r>
            <a:r>
              <a:rPr lang="ko-KR" altLang="en-US" sz="1600" smtClean="0">
                <a:latin typeface="+mn-ea"/>
              </a:rPr>
              <a:t>깨닫게 됨</a:t>
            </a:r>
            <a:r>
              <a:rPr lang="en-US" altLang="ko-KR" sz="1600" smtClean="0">
                <a:latin typeface="+mn-ea"/>
              </a:rPr>
              <a:t> </a:t>
            </a:r>
            <a:endParaRPr lang="en-US" altLang="ko-KR" sz="1600" dirty="0" smtClean="0">
              <a:latin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7"/>
          <p:cNvGrpSpPr/>
          <p:nvPr/>
        </p:nvGrpSpPr>
        <p:grpSpPr>
          <a:xfrm>
            <a:off x="-4613" y="-171400"/>
            <a:ext cx="9148613" cy="1296144"/>
            <a:chOff x="-4613" y="-171400"/>
            <a:chExt cx="9148613" cy="1296144"/>
          </a:xfrm>
        </p:grpSpPr>
        <p:sp>
          <p:nvSpPr>
            <p:cNvPr id="21" name="제목 15"/>
            <p:cNvSpPr txBox="1">
              <a:spLocks/>
            </p:cNvSpPr>
            <p:nvPr/>
          </p:nvSpPr>
          <p:spPr>
            <a:xfrm>
              <a:off x="0" y="127265"/>
              <a:ext cx="9144000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107315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en-US" altLang="ko-KR" sz="3600" b="1" kern="0" dirty="0" smtClean="0">
                  <a:latin typeface="+mn-ea"/>
                </a:rPr>
                <a:t>P100</a:t>
              </a:r>
              <a:r>
                <a:rPr kumimoji="1" lang="ko-KR" altLang="en-US" sz="3600" b="1" kern="0" dirty="0" smtClean="0">
                  <a:latin typeface="+mn-ea"/>
                </a:rPr>
                <a:t>의 원리</a:t>
              </a:r>
              <a:endParaRPr kumimoji="1" lang="en-US" altLang="ko-KR" sz="3600" b="1" kern="0" dirty="0" smtClean="0">
                <a:latin typeface="+mn-ea"/>
              </a:endParaRPr>
            </a:p>
          </p:txBody>
        </p:sp>
        <p:sp>
          <p:nvSpPr>
            <p:cNvPr id="24" name="이등변 삼각형 23"/>
            <p:cNvSpPr/>
            <p:nvPr/>
          </p:nvSpPr>
          <p:spPr>
            <a:xfrm>
              <a:off x="1331640" y="-171400"/>
              <a:ext cx="72008" cy="72008"/>
            </a:xfrm>
            <a:prstGeom prst="triangle">
              <a:avLst/>
            </a:prstGeom>
          </p:spPr>
          <p:txBody>
            <a:bodyPr wrap="square" rtlCol="0" anchor="ctr">
              <a:spAutoFit/>
            </a:bodyPr>
            <a:lstStyle/>
            <a:p>
              <a:pPr marL="263525" indent="-263525" algn="ctr" latinLnBrk="0">
                <a:lnSpc>
                  <a:spcPct val="150000"/>
                </a:lnSpc>
                <a:buClr>
                  <a:srgbClr val="265DAA"/>
                </a:buClr>
                <a:buFont typeface="Arial" pitchFamily="34" charset="0"/>
                <a:buChar char="•"/>
              </a:pPr>
              <a:endParaRPr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26" name="제목 15"/>
            <p:cNvSpPr txBox="1">
              <a:spLocks/>
            </p:cNvSpPr>
            <p:nvPr/>
          </p:nvSpPr>
          <p:spPr>
            <a:xfrm>
              <a:off x="1187624" y="764704"/>
              <a:ext cx="7452320" cy="360040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r>
                <a:rPr lang="en-US" altLang="ko-KR" sz="2800" b="1" dirty="0" smtClean="0">
                  <a:solidFill>
                    <a:srgbClr val="008000"/>
                  </a:solidFill>
                  <a:latin typeface="+mn-ea"/>
                </a:rPr>
                <a:t>OP100</a:t>
              </a:r>
              <a:r>
                <a:rPr lang="ko-KR" altLang="en-US" sz="2800" b="1" dirty="0" smtClean="0">
                  <a:solidFill>
                    <a:srgbClr val="008000"/>
                  </a:solidFill>
                  <a:latin typeface="+mn-ea"/>
                </a:rPr>
                <a:t>의 원리를 깨달은 삶</a:t>
              </a:r>
            </a:p>
          </p:txBody>
        </p:sp>
        <p:sp>
          <p:nvSpPr>
            <p:cNvPr id="27" name="제목 15"/>
            <p:cNvSpPr txBox="1">
              <a:spLocks/>
            </p:cNvSpPr>
            <p:nvPr/>
          </p:nvSpPr>
          <p:spPr>
            <a:xfrm>
              <a:off x="-4613" y="-27384"/>
              <a:ext cx="1187624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533400" lvl="0" indent="-55563" algn="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en-US" altLang="ko-KR" sz="4800" b="1" kern="0" dirty="0" smtClean="0">
                  <a:solidFill>
                    <a:srgbClr val="FFFFFF"/>
                  </a:solidFill>
                  <a:latin typeface="+mn-ea"/>
                </a:rPr>
                <a:t>O</a:t>
              </a:r>
              <a:endParaRPr kumimoji="1" lang="ko-KR" altLang="en-US" sz="3600" b="1" kern="0" dirty="0">
                <a:solidFill>
                  <a:srgbClr val="FFFFFF"/>
                </a:solidFill>
                <a:latin typeface="+mn-ea"/>
              </a:endParaRPr>
            </a:p>
          </p:txBody>
        </p:sp>
      </p:grpSp>
      <p:sp>
        <p:nvSpPr>
          <p:cNvPr id="23" name="모서리가 둥근 직사각형 22"/>
          <p:cNvSpPr/>
          <p:nvPr/>
        </p:nvSpPr>
        <p:spPr bwMode="auto">
          <a:xfrm>
            <a:off x="2114029" y="2276872"/>
            <a:ext cx="6418783" cy="4320456"/>
          </a:xfrm>
          <a:prstGeom prst="roundRect">
            <a:avLst/>
          </a:prstGeom>
          <a:solidFill>
            <a:schemeClr val="bg1"/>
          </a:solidFill>
          <a:ln w="38100" cap="rnd">
            <a:gradFill>
              <a:gsLst>
                <a:gs pos="0">
                  <a:srgbClr val="DDEBCF"/>
                </a:gs>
                <a:gs pos="50000">
                  <a:srgbClr val="9CB86E"/>
                </a:gs>
                <a:gs pos="100000">
                  <a:srgbClr val="156B13"/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65113" lvl="2" latinLnBrk="0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</a:pPr>
            <a:endParaRPr lang="en-US" altLang="ko-KR" sz="1200" dirty="0" smtClean="0">
              <a:solidFill>
                <a:schemeClr val="tx1"/>
              </a:solidFill>
              <a:latin typeface="+mn-ea"/>
            </a:endParaRPr>
          </a:p>
          <a:p>
            <a:pPr marL="180975" lvl="2" latinLnBrk="0">
              <a:lnSpc>
                <a:spcPct val="130000"/>
              </a:lnSpc>
              <a:buClr>
                <a:schemeClr val="tx1">
                  <a:lumMod val="65000"/>
                  <a:lumOff val="35000"/>
                </a:schemeClr>
              </a:buClr>
            </a:pPr>
            <a:r>
              <a:rPr lang="ko-KR" altLang="en-US" sz="1200" dirty="0" smtClean="0">
                <a:solidFill>
                  <a:schemeClr val="tx1"/>
                </a:solidFill>
                <a:latin typeface="+mn-ea"/>
              </a:rPr>
              <a:t>미국의 심리학자인 디너</a:t>
            </a:r>
            <a:r>
              <a:rPr lang="en-US" altLang="ko-KR" sz="1200" dirty="0" smtClean="0">
                <a:solidFill>
                  <a:schemeClr val="tx1"/>
                </a:solidFill>
                <a:latin typeface="+mn-ea"/>
              </a:rPr>
              <a:t>(</a:t>
            </a:r>
            <a:r>
              <a:rPr lang="en-US" altLang="ko-KR" sz="1200" dirty="0" err="1" smtClean="0">
                <a:solidFill>
                  <a:schemeClr val="tx1"/>
                </a:solidFill>
                <a:latin typeface="+mn-ea"/>
              </a:rPr>
              <a:t>Diener</a:t>
            </a:r>
            <a:r>
              <a:rPr lang="en-US" altLang="ko-KR" sz="1200" dirty="0" smtClean="0">
                <a:solidFill>
                  <a:schemeClr val="tx1"/>
                </a:solidFill>
                <a:latin typeface="+mn-ea"/>
              </a:rPr>
              <a:t>) </a:t>
            </a:r>
            <a:r>
              <a:rPr lang="ko-KR" altLang="en-US" sz="1200" dirty="0" smtClean="0">
                <a:solidFill>
                  <a:schemeClr val="tx1"/>
                </a:solidFill>
                <a:latin typeface="+mn-ea"/>
              </a:rPr>
              <a:t>등의 </a:t>
            </a:r>
            <a:r>
              <a:rPr lang="en-US" altLang="ko-KR" sz="1200" dirty="0" smtClean="0">
                <a:solidFill>
                  <a:schemeClr val="tx1"/>
                </a:solidFill>
                <a:latin typeface="+mn-ea"/>
              </a:rPr>
              <a:t>2002</a:t>
            </a:r>
            <a:r>
              <a:rPr lang="ko-KR" altLang="en-US" sz="1200" dirty="0" smtClean="0">
                <a:solidFill>
                  <a:schemeClr val="tx1"/>
                </a:solidFill>
                <a:latin typeface="+mn-ea"/>
              </a:rPr>
              <a:t>년 연구에 따르면 행복한 사람들과 불행한 사람들은 자신의 삶을 바라보는 태도에 있어서 차이가 있는 것으로 나타났다</a:t>
            </a:r>
            <a:r>
              <a:rPr lang="en-US" altLang="ko-KR" sz="1200" dirty="0" smtClean="0">
                <a:solidFill>
                  <a:schemeClr val="tx1"/>
                </a:solidFill>
                <a:latin typeface="+mn-ea"/>
              </a:rPr>
              <a:t>. </a:t>
            </a:r>
            <a:r>
              <a:rPr lang="ko-KR" altLang="en-US" sz="1200" dirty="0" smtClean="0">
                <a:solidFill>
                  <a:schemeClr val="tx1"/>
                </a:solidFill>
                <a:latin typeface="+mn-ea"/>
              </a:rPr>
              <a:t>이 연구에서는 먼저 사람들에게 건강</a:t>
            </a:r>
            <a:r>
              <a:rPr lang="en-US" altLang="ko-KR" sz="1200" dirty="0" smtClean="0">
                <a:solidFill>
                  <a:schemeClr val="tx1"/>
                </a:solidFill>
                <a:latin typeface="+mn-ea"/>
              </a:rPr>
              <a:t>, </a:t>
            </a:r>
            <a:r>
              <a:rPr lang="ko-KR" altLang="en-US" sz="1200" dirty="0" smtClean="0">
                <a:solidFill>
                  <a:schemeClr val="tx1"/>
                </a:solidFill>
                <a:latin typeface="+mn-ea"/>
              </a:rPr>
              <a:t>재정</a:t>
            </a:r>
            <a:r>
              <a:rPr lang="en-US" altLang="ko-KR" sz="1200" dirty="0" smtClean="0">
                <a:solidFill>
                  <a:schemeClr val="tx1"/>
                </a:solidFill>
                <a:latin typeface="+mn-ea"/>
              </a:rPr>
              <a:t>, </a:t>
            </a:r>
            <a:r>
              <a:rPr lang="ko-KR" altLang="en-US" sz="1200" dirty="0" smtClean="0">
                <a:solidFill>
                  <a:schemeClr val="tx1"/>
                </a:solidFill>
                <a:latin typeface="+mn-ea"/>
              </a:rPr>
              <a:t>가족</a:t>
            </a:r>
            <a:r>
              <a:rPr lang="en-US" altLang="ko-KR" sz="1200" dirty="0" smtClean="0">
                <a:solidFill>
                  <a:schemeClr val="tx1"/>
                </a:solidFill>
                <a:latin typeface="+mn-ea"/>
              </a:rPr>
              <a:t>, </a:t>
            </a:r>
            <a:r>
              <a:rPr lang="ko-KR" altLang="en-US" sz="1200" dirty="0" smtClean="0">
                <a:solidFill>
                  <a:schemeClr val="tx1"/>
                </a:solidFill>
                <a:latin typeface="+mn-ea"/>
              </a:rPr>
              <a:t>친구</a:t>
            </a:r>
            <a:r>
              <a:rPr lang="en-US" altLang="ko-KR" sz="1200" dirty="0" smtClean="0">
                <a:solidFill>
                  <a:schemeClr val="tx1"/>
                </a:solidFill>
                <a:latin typeface="+mn-ea"/>
              </a:rPr>
              <a:t>, </a:t>
            </a:r>
            <a:r>
              <a:rPr lang="ko-KR" altLang="en-US" sz="1200" dirty="0" smtClean="0">
                <a:solidFill>
                  <a:schemeClr val="tx1"/>
                </a:solidFill>
                <a:latin typeface="+mn-ea"/>
              </a:rPr>
              <a:t>여가생활</a:t>
            </a:r>
            <a:r>
              <a:rPr lang="en-US" altLang="ko-KR" sz="1200" dirty="0" smtClean="0">
                <a:solidFill>
                  <a:schemeClr val="tx1"/>
                </a:solidFill>
                <a:latin typeface="+mn-ea"/>
              </a:rPr>
              <a:t>, </a:t>
            </a:r>
            <a:r>
              <a:rPr lang="ko-KR" altLang="en-US" sz="1200" dirty="0" smtClean="0">
                <a:solidFill>
                  <a:schemeClr val="tx1"/>
                </a:solidFill>
                <a:latin typeface="+mn-ea"/>
              </a:rPr>
              <a:t>종교</a:t>
            </a:r>
            <a:r>
              <a:rPr lang="en-US" altLang="ko-KR" sz="1200" dirty="0" smtClean="0">
                <a:solidFill>
                  <a:schemeClr val="tx1"/>
                </a:solidFill>
                <a:latin typeface="+mn-ea"/>
              </a:rPr>
              <a:t>, </a:t>
            </a:r>
            <a:r>
              <a:rPr lang="ko-KR" altLang="en-US" sz="1200" dirty="0" smtClean="0">
                <a:solidFill>
                  <a:schemeClr val="tx1"/>
                </a:solidFill>
                <a:latin typeface="+mn-ea"/>
              </a:rPr>
              <a:t>교육 등과 같은 삶의 특정 영역에 있어서의 만족도를 물어보았다</a:t>
            </a:r>
            <a:r>
              <a:rPr lang="en-US" altLang="ko-KR" sz="1200" dirty="0" smtClean="0">
                <a:solidFill>
                  <a:schemeClr val="tx1"/>
                </a:solidFill>
                <a:latin typeface="+mn-ea"/>
              </a:rPr>
              <a:t>. </a:t>
            </a:r>
            <a:r>
              <a:rPr lang="ko-KR" altLang="en-US" sz="1200" dirty="0" smtClean="0">
                <a:solidFill>
                  <a:schemeClr val="tx1"/>
                </a:solidFill>
                <a:latin typeface="+mn-ea"/>
              </a:rPr>
              <a:t>그리고 이어지는 질문에서는 전반적인 삶의 만족도에 대해서 물어보았는데</a:t>
            </a:r>
            <a:r>
              <a:rPr lang="en-US" altLang="ko-KR" sz="1200" dirty="0" smtClean="0">
                <a:solidFill>
                  <a:schemeClr val="tx1"/>
                </a:solidFill>
                <a:latin typeface="+mn-ea"/>
              </a:rPr>
              <a:t>,</a:t>
            </a:r>
            <a:r>
              <a:rPr lang="ko-KR" altLang="en-US" sz="1200" dirty="0" smtClean="0">
                <a:solidFill>
                  <a:schemeClr val="tx1"/>
                </a:solidFill>
                <a:latin typeface="+mn-ea"/>
              </a:rPr>
              <a:t> </a:t>
            </a:r>
            <a:r>
              <a:rPr lang="ko-KR" altLang="en-US" sz="1200" b="1" dirty="0" smtClean="0">
                <a:solidFill>
                  <a:schemeClr val="accent6">
                    <a:lumMod val="75000"/>
                  </a:schemeClr>
                </a:solidFill>
                <a:latin typeface="+mn-ea"/>
              </a:rPr>
              <a:t>행복 수준이 높은 사람들은 먼저 대답한 삶의 특정 영역 중 </a:t>
            </a:r>
            <a:r>
              <a:rPr lang="en-US" altLang="ko-KR" sz="1200" b="1" dirty="0" smtClean="0">
                <a:solidFill>
                  <a:schemeClr val="accent6">
                    <a:lumMod val="75000"/>
                  </a:schemeClr>
                </a:solidFill>
                <a:latin typeface="+mn-ea"/>
              </a:rPr>
              <a:t>“best” </a:t>
            </a:r>
            <a:r>
              <a:rPr lang="ko-KR" altLang="en-US" sz="1200" b="1" dirty="0" smtClean="0">
                <a:solidFill>
                  <a:schemeClr val="accent6">
                    <a:lumMod val="75000"/>
                  </a:schemeClr>
                </a:solidFill>
                <a:latin typeface="+mn-ea"/>
              </a:rPr>
              <a:t>인</a:t>
            </a:r>
            <a:r>
              <a:rPr lang="en-US" altLang="ko-KR" sz="1200" b="1" dirty="0" smtClean="0">
                <a:solidFill>
                  <a:schemeClr val="accent6">
                    <a:lumMod val="75000"/>
                  </a:schemeClr>
                </a:solidFill>
                <a:latin typeface="+mn-ea"/>
              </a:rPr>
              <a:t> </a:t>
            </a:r>
            <a:r>
              <a:rPr lang="ko-KR" altLang="en-US" sz="1200" b="1" dirty="0" smtClean="0">
                <a:solidFill>
                  <a:schemeClr val="accent6">
                    <a:lumMod val="75000"/>
                  </a:schemeClr>
                </a:solidFill>
                <a:latin typeface="+mn-ea"/>
              </a:rPr>
              <a:t>부분에 강하게 기반해서 전반적인 만족도를 응답한 반면 행복 수준이 낮은 사람들은 먼저 대답한 삶의 특정 영역 중  </a:t>
            </a:r>
            <a:r>
              <a:rPr lang="en-US" altLang="ko-KR" sz="1200" b="1" dirty="0" smtClean="0">
                <a:solidFill>
                  <a:schemeClr val="accent6">
                    <a:lumMod val="75000"/>
                  </a:schemeClr>
                </a:solidFill>
                <a:latin typeface="+mn-ea"/>
              </a:rPr>
              <a:t>“worst” </a:t>
            </a:r>
            <a:r>
              <a:rPr lang="ko-KR" altLang="en-US" sz="1200" b="1" dirty="0" smtClean="0">
                <a:solidFill>
                  <a:schemeClr val="accent6">
                    <a:lumMod val="75000"/>
                  </a:schemeClr>
                </a:solidFill>
                <a:latin typeface="+mn-ea"/>
              </a:rPr>
              <a:t>인</a:t>
            </a:r>
            <a:r>
              <a:rPr lang="en-US" altLang="ko-KR" sz="1200" b="1" dirty="0" smtClean="0">
                <a:solidFill>
                  <a:schemeClr val="accent6">
                    <a:lumMod val="75000"/>
                  </a:schemeClr>
                </a:solidFill>
                <a:latin typeface="+mn-ea"/>
              </a:rPr>
              <a:t> </a:t>
            </a:r>
            <a:r>
              <a:rPr lang="ko-KR" altLang="en-US" sz="1200" b="1" dirty="0" smtClean="0">
                <a:solidFill>
                  <a:schemeClr val="accent6">
                    <a:lumMod val="75000"/>
                  </a:schemeClr>
                </a:solidFill>
                <a:latin typeface="+mn-ea"/>
              </a:rPr>
              <a:t>부분에 기반해서 전반적인 만족도를 응답한</a:t>
            </a:r>
            <a:r>
              <a:rPr lang="en-US" altLang="ko-KR" sz="1200" b="1" dirty="0" smtClean="0">
                <a:solidFill>
                  <a:schemeClr val="accent6">
                    <a:lumMod val="75000"/>
                  </a:schemeClr>
                </a:solidFill>
                <a:latin typeface="+mn-ea"/>
              </a:rPr>
              <a:t> </a:t>
            </a:r>
            <a:r>
              <a:rPr lang="ko-KR" altLang="en-US" sz="1200" b="1" dirty="0" smtClean="0">
                <a:solidFill>
                  <a:schemeClr val="accent6">
                    <a:lumMod val="75000"/>
                  </a:schemeClr>
                </a:solidFill>
                <a:latin typeface="+mn-ea"/>
              </a:rPr>
              <a:t>것으로 나타났다</a:t>
            </a:r>
            <a:r>
              <a:rPr lang="en-US" altLang="ko-KR" sz="1200" dirty="0" smtClean="0">
                <a:solidFill>
                  <a:schemeClr val="tx1"/>
                </a:solidFill>
                <a:latin typeface="+mn-ea"/>
              </a:rPr>
              <a:t>. </a:t>
            </a:r>
            <a:r>
              <a:rPr lang="ko-KR" altLang="en-US" sz="1200" dirty="0" smtClean="0">
                <a:solidFill>
                  <a:schemeClr val="tx1"/>
                </a:solidFill>
                <a:latin typeface="+mn-ea"/>
              </a:rPr>
              <a:t>즉</a:t>
            </a:r>
            <a:r>
              <a:rPr lang="en-US" altLang="ko-KR" sz="1200" dirty="0" smtClean="0">
                <a:solidFill>
                  <a:schemeClr val="tx1"/>
                </a:solidFill>
                <a:latin typeface="+mn-ea"/>
              </a:rPr>
              <a:t>, </a:t>
            </a:r>
            <a:r>
              <a:rPr lang="ko-KR" altLang="en-US" sz="1200" dirty="0" smtClean="0">
                <a:solidFill>
                  <a:schemeClr val="tx1"/>
                </a:solidFill>
                <a:latin typeface="+mn-ea"/>
              </a:rPr>
              <a:t>행복 수준이 높은 사람들은 자신의 교육 수준이나 재정 수준이 조금 만족스럽지 못하더라도 가족</a:t>
            </a:r>
            <a:r>
              <a:rPr lang="en-US" altLang="ko-KR" sz="1200" dirty="0" smtClean="0">
                <a:solidFill>
                  <a:schemeClr val="tx1"/>
                </a:solidFill>
                <a:latin typeface="+mn-ea"/>
              </a:rPr>
              <a:t>, </a:t>
            </a:r>
            <a:r>
              <a:rPr lang="ko-KR" altLang="en-US" sz="1200" dirty="0" smtClean="0">
                <a:solidFill>
                  <a:schemeClr val="tx1"/>
                </a:solidFill>
                <a:latin typeface="+mn-ea"/>
              </a:rPr>
              <a:t>친구</a:t>
            </a:r>
            <a:r>
              <a:rPr lang="en-US" altLang="ko-KR" sz="1200" dirty="0" smtClean="0">
                <a:solidFill>
                  <a:schemeClr val="tx1"/>
                </a:solidFill>
                <a:latin typeface="+mn-ea"/>
              </a:rPr>
              <a:t>, </a:t>
            </a:r>
            <a:r>
              <a:rPr lang="ko-KR" altLang="en-US" sz="1200" dirty="0" smtClean="0">
                <a:solidFill>
                  <a:schemeClr val="tx1"/>
                </a:solidFill>
                <a:latin typeface="+mn-ea"/>
              </a:rPr>
              <a:t>건강 등이 만족스러우면 그 부분에 기반해서 전반적인 삶의 만족도에 대한 응답을 한 반면 행복 수준이 낮은 사람들은 가족</a:t>
            </a:r>
            <a:r>
              <a:rPr lang="en-US" altLang="ko-KR" sz="1200" dirty="0" smtClean="0">
                <a:solidFill>
                  <a:schemeClr val="tx1"/>
                </a:solidFill>
                <a:latin typeface="+mn-ea"/>
              </a:rPr>
              <a:t>, </a:t>
            </a:r>
            <a:r>
              <a:rPr lang="ko-KR" altLang="en-US" sz="1200" dirty="0" smtClean="0">
                <a:solidFill>
                  <a:schemeClr val="tx1"/>
                </a:solidFill>
                <a:latin typeface="+mn-ea"/>
              </a:rPr>
              <a:t>친구</a:t>
            </a:r>
            <a:r>
              <a:rPr lang="en-US" altLang="ko-KR" sz="1200" dirty="0" smtClean="0">
                <a:solidFill>
                  <a:schemeClr val="tx1"/>
                </a:solidFill>
                <a:latin typeface="+mn-ea"/>
              </a:rPr>
              <a:t>, </a:t>
            </a:r>
            <a:r>
              <a:rPr lang="ko-KR" altLang="en-US" sz="1200" dirty="0" smtClean="0">
                <a:solidFill>
                  <a:schemeClr val="tx1"/>
                </a:solidFill>
                <a:latin typeface="+mn-ea"/>
              </a:rPr>
              <a:t>건강 등이 만족스러운 수준이어도 교육 수준이나 재정 수준이 만족스럽지 못하면 그에 기반에서 전반적인 삶이 만족스럽지 못하다고 응답하였다는 것이다</a:t>
            </a:r>
            <a:r>
              <a:rPr lang="en-US" altLang="ko-KR" sz="1200" dirty="0" smtClean="0">
                <a:solidFill>
                  <a:schemeClr val="tx1"/>
                </a:solidFill>
                <a:latin typeface="+mn-ea"/>
              </a:rPr>
              <a:t>. </a:t>
            </a:r>
            <a:r>
              <a:rPr lang="ko-KR" altLang="en-US" sz="1200" dirty="0" smtClean="0">
                <a:solidFill>
                  <a:schemeClr val="tx1"/>
                </a:solidFill>
                <a:latin typeface="+mn-ea"/>
              </a:rPr>
              <a:t>이러한 연구 결과는 </a:t>
            </a:r>
            <a:r>
              <a:rPr lang="ko-KR" altLang="en-US" sz="1200" b="1" dirty="0" smtClean="0">
                <a:solidFill>
                  <a:schemeClr val="accent6">
                    <a:lumMod val="75000"/>
                  </a:schemeClr>
                </a:solidFill>
                <a:latin typeface="+mn-ea"/>
              </a:rPr>
              <a:t>삶을 바라보는 관점과 우리의 행복수준이 관련이 있다</a:t>
            </a:r>
            <a:r>
              <a:rPr lang="ko-KR" altLang="en-US" sz="1200" dirty="0" smtClean="0">
                <a:solidFill>
                  <a:schemeClr val="tx1"/>
                </a:solidFill>
                <a:latin typeface="+mn-ea"/>
              </a:rPr>
              <a:t>는 것을 보여주고 있다</a:t>
            </a:r>
            <a:r>
              <a:rPr lang="en-US" altLang="ko-KR" sz="1200" dirty="0" smtClean="0">
                <a:solidFill>
                  <a:schemeClr val="tx1"/>
                </a:solidFill>
                <a:latin typeface="+mn-ea"/>
              </a:rPr>
              <a:t>. </a:t>
            </a:r>
          </a:p>
        </p:txBody>
      </p:sp>
      <p:sp>
        <p:nvSpPr>
          <p:cNvPr id="8" name="모서리가 둥근 직사각형 7"/>
          <p:cNvSpPr/>
          <p:nvPr/>
        </p:nvSpPr>
        <p:spPr bwMode="auto">
          <a:xfrm>
            <a:off x="2555777" y="2388989"/>
            <a:ext cx="3168351" cy="360000"/>
          </a:xfrm>
          <a:prstGeom prst="roundRect">
            <a:avLst>
              <a:gd name="adj" fmla="val 50000"/>
            </a:avLst>
          </a:prstGeom>
          <a:solidFill>
            <a:schemeClr val="accent3">
              <a:lumMod val="60000"/>
              <a:lumOff val="40000"/>
              <a:alpha val="70000"/>
            </a:schemeClr>
          </a:solidFill>
          <a:ln w="38100">
            <a:noFill/>
            <a:headEnd type="none" w="med" len="med"/>
            <a:tailEnd type="oval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36000" rIns="36000" rtlCol="0" anchor="ctr">
            <a:noAutofit/>
          </a:bodyPr>
          <a:lstStyle/>
          <a:p>
            <a:pPr marL="0" lvl="1" algn="ctr" defTabSz="966788" latinLnBrk="0">
              <a:buClr>
                <a:srgbClr val="285DA6"/>
              </a:buClr>
            </a:pPr>
            <a:r>
              <a:rPr lang="ko-KR" altLang="en-US" sz="1200" b="1" dirty="0" smtClean="0">
                <a:solidFill>
                  <a:srgbClr val="008000"/>
                </a:solidFill>
                <a:latin typeface="+mn-ea"/>
              </a:rPr>
              <a:t>행복한 사람들의 특징에 대한 심리학 연구</a:t>
            </a:r>
            <a:endParaRPr lang="en-US" altLang="ko-KR" sz="1200" b="1" dirty="0" smtClean="0">
              <a:solidFill>
                <a:srgbClr val="008000"/>
              </a:solidFill>
              <a:latin typeface="+mn-ea"/>
            </a:endParaRPr>
          </a:p>
        </p:txBody>
      </p:sp>
      <p:grpSp>
        <p:nvGrpSpPr>
          <p:cNvPr id="12" name="그룹 15"/>
          <p:cNvGrpSpPr/>
          <p:nvPr/>
        </p:nvGrpSpPr>
        <p:grpSpPr>
          <a:xfrm>
            <a:off x="1619672" y="1832197"/>
            <a:ext cx="6624216" cy="395536"/>
            <a:chOff x="1619672" y="1832197"/>
            <a:chExt cx="6624216" cy="395536"/>
          </a:xfrm>
        </p:grpSpPr>
        <p:sp>
          <p:nvSpPr>
            <p:cNvPr id="13" name="직사각형 12"/>
            <p:cNvSpPr/>
            <p:nvPr/>
          </p:nvSpPr>
          <p:spPr>
            <a:xfrm>
              <a:off x="1932086" y="1835532"/>
              <a:ext cx="6311802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kumimoji="1" lang="ko-KR" altLang="en-US" b="1" kern="0" dirty="0" smtClean="0">
                  <a:solidFill>
                    <a:srgbClr val="008000"/>
                  </a:solidFill>
                  <a:latin typeface="+mn-ea"/>
                </a:rPr>
                <a:t>참고하세요</a:t>
              </a:r>
              <a:r>
                <a:rPr kumimoji="1" lang="en-US" altLang="ko-KR" b="1" kern="0" dirty="0" smtClean="0">
                  <a:solidFill>
                    <a:srgbClr val="008000"/>
                  </a:solidFill>
                  <a:latin typeface="+mn-ea"/>
                </a:rPr>
                <a:t>. </a:t>
              </a:r>
              <a:endParaRPr kumimoji="1" lang="ko-KR" altLang="en-US" b="1" kern="0" dirty="0" smtClean="0">
                <a:solidFill>
                  <a:srgbClr val="008000"/>
                </a:solidFill>
                <a:latin typeface="+mn-ea"/>
              </a:endParaRPr>
            </a:p>
          </p:txBody>
        </p:sp>
        <p:pic>
          <p:nvPicPr>
            <p:cNvPr id="14" name="Picture 2" descr="Y:\동사섭_동영상\03_원고\03_pdf용 탬플릿\참고자료_김미형\블릿s_green.png"/>
            <p:cNvPicPr>
              <a:picLocks noChangeAspect="1" noChangeArrowheads="1"/>
            </p:cNvPicPr>
            <p:nvPr/>
          </p:nvPicPr>
          <p:blipFill>
            <a:blip r:embed="rId2" cstate="print"/>
            <a:stretch>
              <a:fillRect/>
            </a:stretch>
          </p:blipFill>
          <p:spPr bwMode="auto">
            <a:xfrm>
              <a:off x="1619672" y="1832197"/>
              <a:ext cx="360040" cy="395536"/>
            </a:xfrm>
            <a:prstGeom prst="rect">
              <a:avLst/>
            </a:prstGeom>
            <a:noFill/>
            <a:ln w="88900" cap="sq">
              <a:noFill/>
              <a:miter lim="800000"/>
            </a:ln>
            <a:effectLst/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wrap="square">
        <a:spAutoFit/>
      </a:bodyPr>
      <a:lstStyle>
        <a:defPPr marL="263525" indent="-263525" latinLnBrk="0">
          <a:buClr>
            <a:schemeClr val="tx1">
              <a:lumMod val="65000"/>
              <a:lumOff val="35000"/>
            </a:schemeClr>
          </a:buClr>
          <a:buFont typeface="Arial" pitchFamily="34" charset="0"/>
          <a:buChar char="•"/>
          <a:defRPr sz="1600" dirty="0" smtClean="0">
            <a:solidFill>
              <a:srgbClr val="000000"/>
            </a:solidFill>
            <a:latin typeface="+mn-ea"/>
          </a:defRPr>
        </a:defPPr>
      </a:lstStyle>
    </a:spDef>
    <a:lnDef>
      <a:spPr>
        <a:ln w="12700">
          <a:solidFill>
            <a:srgbClr val="23AC38"/>
          </a:solidFill>
          <a:prstDash val="sysDot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effectLst>
          <a:outerShdw blurRad="76200" dist="12700" dir="2700000" algn="tl" rotWithShape="0">
            <a:prstClr val="black">
              <a:alpha val="40000"/>
            </a:prstClr>
          </a:outerShdw>
        </a:effectLst>
      </a:spPr>
      <a:bodyPr vert="horz" lIns="91440" tIns="45720" rIns="91440" bIns="45720" rtlCol="0" anchor="ctr">
        <a:noAutofit/>
      </a:bodyPr>
      <a:lstStyle>
        <a:defPPr marL="0" marR="0" indent="0" algn="r" defTabSz="914400" rtl="0" eaLnBrk="1" fontAlgn="auto" latinLnBrk="1" hangingPunct="1">
          <a:lnSpc>
            <a:spcPct val="100000"/>
          </a:lnSpc>
          <a:spcBef>
            <a:spcPct val="0"/>
          </a:spcBef>
          <a:spcAft>
            <a:spcPts val="0"/>
          </a:spcAft>
          <a:buClrTx/>
          <a:buSzTx/>
          <a:buFontTx/>
          <a:buNone/>
          <a:tabLst/>
          <a:defRPr kumimoji="0" sz="2400" b="1" i="0" u="none" strike="noStrike" kern="1200" cap="none" spc="0" normalizeH="0" baseline="0" noProof="0" dirty="0" smtClean="0">
            <a:ln>
              <a:noFill/>
            </a:ln>
            <a:solidFill>
              <a:schemeClr val="bg1"/>
            </a:solidFill>
            <a:effectLst/>
            <a:uLnTx/>
            <a:uFillTx/>
            <a:latin typeface="나눔고딕" pitchFamily="50" charset="-127"/>
            <a:ea typeface="나눔고딕" pitchFamily="50" charset="-127"/>
            <a:cs typeface="+mj-cs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디자인 사용자 지정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3074</TotalTime>
  <Words>562</Words>
  <Application>Microsoft Office PowerPoint</Application>
  <PresentationFormat>화면 슬라이드 쇼(4:3)</PresentationFormat>
  <Paragraphs>90</Paragraphs>
  <Slides>9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2</vt:i4>
      </vt:variant>
      <vt:variant>
        <vt:lpstr>슬라이드 제목</vt:lpstr>
      </vt:variant>
      <vt:variant>
        <vt:i4>9</vt:i4>
      </vt:variant>
    </vt:vector>
  </HeadingPairs>
  <TitlesOfParts>
    <vt:vector size="11" baseType="lpstr">
      <vt:lpstr>Office 테마</vt:lpstr>
      <vt:lpstr>디자인 사용자 지정</vt:lpstr>
      <vt:lpstr>슬라이드 1</vt:lpstr>
      <vt:lpstr>슬라이드 2</vt:lpstr>
      <vt:lpstr>슬라이드 3</vt:lpstr>
      <vt:lpstr>슬라이드 4</vt:lpstr>
      <vt:lpstr>슬라이드 5</vt:lpstr>
      <vt:lpstr>슬라이드 6</vt:lpstr>
      <vt:lpstr>슬라이드 7</vt:lpstr>
      <vt:lpstr>슬라이드 8</vt:lpstr>
      <vt:lpstr>슬라이드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lovin</dc:creator>
  <cp:lastModifiedBy>USER</cp:lastModifiedBy>
  <cp:revision>358</cp:revision>
  <dcterms:created xsi:type="dcterms:W3CDTF">2013-07-26T07:32:19Z</dcterms:created>
  <dcterms:modified xsi:type="dcterms:W3CDTF">2014-02-10T06:51:10Z</dcterms:modified>
</cp:coreProperties>
</file>