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6" r:id="rId2"/>
  </p:sldMasterIdLst>
  <p:notesMasterIdLst>
    <p:notesMasterId r:id="rId13"/>
  </p:notesMasterIdLst>
  <p:sldIdLst>
    <p:sldId id="312" r:id="rId3"/>
    <p:sldId id="321" r:id="rId4"/>
    <p:sldId id="328" r:id="rId5"/>
    <p:sldId id="326" r:id="rId6"/>
    <p:sldId id="329" r:id="rId7"/>
    <p:sldId id="330" r:id="rId8"/>
    <p:sldId id="332" r:id="rId9"/>
    <p:sldId id="333" r:id="rId10"/>
    <p:sldId id="327" r:id="rId11"/>
    <p:sldId id="334" r:id="rId12"/>
  </p:sldIdLst>
  <p:sldSz cx="9144000" cy="6858000" type="screen4x3"/>
  <p:notesSz cx="6805613" cy="99393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FFFFFF"/>
    <a:srgbClr val="265DAA"/>
    <a:srgbClr val="285DA6"/>
    <a:srgbClr val="0066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730" autoAdjust="0"/>
    <p:restoredTop sz="99366" autoAdjust="0"/>
  </p:normalViewPr>
  <p:slideViewPr>
    <p:cSldViewPr>
      <p:cViewPr>
        <p:scale>
          <a:sx n="75" d="100"/>
          <a:sy n="75" d="100"/>
        </p:scale>
        <p:origin x="-660" y="-2778"/>
      </p:cViewPr>
      <p:guideLst>
        <p:guide orient="horz" pos="1389"/>
        <p:guide orient="horz" pos="799"/>
        <p:guide orient="horz" pos="482"/>
        <p:guide orient="horz" pos="1797"/>
        <p:guide orient="horz" pos="3521"/>
        <p:guide orient="horz" pos="1616"/>
        <p:guide pos="1020"/>
        <p:guide pos="793"/>
        <p:guide pos="1338"/>
        <p:guide pos="1565"/>
        <p:guide pos="5103"/>
        <p:guide pos="519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445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2354F3-8F41-4B51-BBD1-E6051CB59C1E}" type="datetimeFigureOut">
              <a:rPr lang="ko-KR" altLang="en-US" smtClean="0"/>
              <a:pPr/>
              <a:t>2014-02-09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3537" cy="4471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445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F73A51-6D75-4D58-ADD8-F815416056F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16507790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 descr="Y:\동사섭_동영상\03_원고\03_pdf용 탬플릿\원고-디자인-템플릿_130729_01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1" cy="6858000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 userDrawn="1"/>
        </p:nvSpPr>
        <p:spPr>
          <a:xfrm>
            <a:off x="0" y="2276872"/>
            <a:ext cx="9144000" cy="936104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rtlCol="0" anchor="ctr">
            <a:noAutofit/>
          </a:bodyPr>
          <a:lstStyle/>
          <a:p>
            <a:pPr marL="0" marR="0" indent="0" algn="ct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ko-KR" altLang="en-US" sz="80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맑은 고딕" pitchFamily="50" charset="-127"/>
              <a:ea typeface="맑은 고딕" pitchFamily="50" charset="-127"/>
              <a:cs typeface="+mj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Y:\동사섭_동영상\03_원고\03_pdf용 탬플릿\imgs\원고-디자인-템플릿_130802_02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9F29EBA-8062-49BD-A293-9CC9B65F99BA}" type="datetimeFigureOut">
              <a:rPr lang="ko-KR" altLang="en-US" smtClean="0">
                <a:solidFill>
                  <a:prstClr val="black"/>
                </a:solidFill>
              </a:rPr>
              <a:pPr/>
              <a:t>2014-02-09</a:t>
            </a:fld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25E8D0C-0CD6-4C1C-8165-DB4630E5EFDD}" type="slidenum">
              <a:rPr lang="ko-KR" altLang="en-US" smtClean="0">
                <a:solidFill>
                  <a:prstClr val="black"/>
                </a:solidFill>
              </a:rPr>
              <a:pPr/>
              <a:t>‹#›</a:t>
            </a:fld>
            <a:endParaRPr lang="ko-KR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Y:\동사섭_동영상\03_원고\03_pdf용 탬플릿\원고-디자인-템플릿_130729_04.jpg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5" r:id="rId4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Y:\동사섭_동영상\03_원고\03_pdf용 탬플릿\140120\sample2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2204864"/>
            <a:ext cx="9144000" cy="936104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</a:pPr>
            <a:r>
              <a:rPr lang="ko-KR" altLang="en-US" sz="80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아하</a:t>
            </a:r>
            <a:r>
              <a:rPr lang="en-US" altLang="ko-KR" sz="80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하</a:t>
              </a:r>
              <a:r>
                <a:rPr kumimoji="1" lang="en-US" altLang="ko-KR" sz="3600" b="1" kern="0" dirty="0" smtClean="0">
                  <a:latin typeface="+mn-ea"/>
                </a:rPr>
                <a:t>!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‘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아하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!’ 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경험하기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아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3616525" cy="395536"/>
            <a:chOff x="1619672" y="1832197"/>
            <a:chExt cx="3616525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330411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어떻게 </a:t>
              </a:r>
              <a:r>
                <a:rPr lang="ko-KR" altLang="en-US" b="1" dirty="0" err="1" smtClean="0">
                  <a:solidFill>
                    <a:srgbClr val="008000"/>
                  </a:solidFill>
                  <a:latin typeface="+mn-ea"/>
                </a:rPr>
                <a:t>아하선을</a:t>
              </a:r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 낮출 것인가</a:t>
              </a:r>
              <a:r>
                <a:rPr lang="en-US" altLang="ko-KR" b="1" dirty="0" smtClean="0">
                  <a:solidFill>
                    <a:srgbClr val="008000"/>
                  </a:solidFill>
                  <a:latin typeface="+mn-ea"/>
                </a:rPr>
                <a:t>?</a:t>
              </a: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3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31" name="직사각형 30"/>
          <p:cNvSpPr/>
          <p:nvPr/>
        </p:nvSpPr>
        <p:spPr>
          <a:xfrm>
            <a:off x="2457449" y="2809091"/>
            <a:ext cx="5786439" cy="29084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일어난 느낌을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느끼고</a:t>
            </a:r>
            <a:r>
              <a:rPr lang="en-US" altLang="ko-KR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,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쓰고</a:t>
            </a:r>
            <a:r>
              <a:rPr lang="en-US" altLang="ko-KR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,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나눈다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. </a:t>
            </a:r>
          </a:p>
          <a:p>
            <a:pPr marL="533400" lvl="1" indent="-17780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4"/>
              </a:buBlip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일상 생활에서도 항시 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‘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아하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!’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를 느낄 수 있도록 </a:t>
            </a:r>
            <a:r>
              <a:rPr lang="ko-KR" altLang="en-US" sz="1600" dirty="0" err="1" smtClean="0">
                <a:solidFill>
                  <a:srgbClr val="000000"/>
                </a:solidFill>
                <a:latin typeface="+mn-ea"/>
              </a:rPr>
              <a:t>아하선을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 낮춘다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.</a:t>
            </a:r>
          </a:p>
          <a:p>
            <a:pPr marL="533400" lvl="1" indent="-17780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4"/>
              </a:buBlip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작은 느낌이라도 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‘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아하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!’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가 일어났을 때 그것을 그냥 흘려버리지 않고 기록하고 나눈다</a:t>
            </a:r>
            <a:r>
              <a:rPr lang="en-US" altLang="ko-KR" sz="1600" smtClean="0">
                <a:solidFill>
                  <a:srgbClr val="000000"/>
                </a:solidFill>
                <a:latin typeface="+mn-ea"/>
              </a:rPr>
              <a:t>.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533400" lvl="1" indent="-17780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4"/>
              </a:buBlip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수시로 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‘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아하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!’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의 느낌을 다른 사람들과 나눔으로써 보다 많은 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‘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아하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!’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를 경험할 수 있도록 한다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하</a:t>
              </a:r>
              <a:r>
                <a:rPr kumimoji="1" lang="en-US" altLang="ko-KR" sz="3600" b="1" kern="0" dirty="0" smtClean="0">
                  <a:latin typeface="+mn-ea"/>
                </a:rPr>
                <a:t>!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‘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아하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!’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란 무엇인가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?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아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1963829" cy="395536"/>
            <a:chOff x="1619672" y="1832197"/>
            <a:chExt cx="1963829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165141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긍정적인 느낌</a:t>
              </a:r>
              <a:endParaRPr lang="en-US" altLang="ko-KR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3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51" name="직사각형 50"/>
          <p:cNvSpPr/>
          <p:nvPr/>
        </p:nvSpPr>
        <p:spPr>
          <a:xfrm>
            <a:off x="2457449" y="2809091"/>
            <a:ext cx="6291263" cy="30623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우리는 감동할 때 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‘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아하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!’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하고 소리를 냄</a:t>
            </a:r>
            <a:endParaRPr lang="ko-KR" altLang="en-US" sz="1600" dirty="0" smtClean="0">
              <a:latin typeface="+mn-ea"/>
            </a:endParaRPr>
          </a:p>
          <a:p>
            <a:pPr marL="358775" lvl="1" indent="18415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4"/>
              </a:buBlip>
            </a:pPr>
            <a:r>
              <a:rPr lang="en-US" altLang="ko-KR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‘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아하</a:t>
            </a:r>
            <a:r>
              <a:rPr lang="en-US" altLang="ko-KR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!’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의 내용은 긍정적인 느낌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358775" lvl="1" indent="18415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4"/>
              </a:buBlip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긍정적인 느낌이 어느 정도 이상이 될 때 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‘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아하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!’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라고 하게 됨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358775" lvl="1" indent="18415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4"/>
              </a:buBlip>
            </a:pP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‘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아하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!’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를 외치게 만드는 상황에 대한 민감도는 사람마다 다름</a:t>
            </a:r>
            <a:endParaRPr lang="ko-KR" altLang="en-US" sz="1600" dirty="0" smtClean="0">
              <a:latin typeface="+mn-ea"/>
            </a:endParaRPr>
          </a:p>
          <a:p>
            <a:pPr marL="536575" lvl="1" indent="-180975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4"/>
              </a:buBlip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둔감한 사람들은 긍정적인 느낌이 어느 정도 될 때도 무심하기 때문에 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‘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아하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!’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를 하지 못함</a:t>
            </a:r>
            <a:endParaRPr lang="ko-KR" altLang="en-US" sz="1600" dirty="0" smtClean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하</a:t>
              </a:r>
              <a:r>
                <a:rPr kumimoji="1" lang="en-US" altLang="ko-KR" sz="3600" b="1" kern="0" dirty="0" smtClean="0">
                  <a:latin typeface="+mn-ea"/>
                </a:rPr>
                <a:t>!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‘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아하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!’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가 왜 중요한가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?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아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3566832" cy="395536"/>
            <a:chOff x="1619672" y="1832197"/>
            <a:chExt cx="3566832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3254417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‘아하</a:t>
              </a:r>
              <a:r>
                <a:rPr lang="en-US" altLang="ko-KR" b="1" dirty="0" smtClean="0">
                  <a:solidFill>
                    <a:srgbClr val="008000"/>
                  </a:solidFill>
                  <a:latin typeface="+mn-ea"/>
                </a:rPr>
                <a:t>!’ </a:t>
              </a:r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없는 하루는 죽은 하루</a:t>
              </a:r>
              <a:endParaRPr lang="en-US" altLang="ko-KR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3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51" name="직사각형 50"/>
          <p:cNvSpPr/>
          <p:nvPr/>
        </p:nvSpPr>
        <p:spPr>
          <a:xfrm>
            <a:off x="2457449" y="2809091"/>
            <a:ext cx="6291263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우리는 하루에 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‘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아하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!’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를 몇 번이나 하는가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?</a:t>
            </a:r>
            <a:endParaRPr lang="ko-KR" altLang="en-US" sz="1600" dirty="0" smtClean="0">
              <a:latin typeface="+mn-ea"/>
            </a:endParaRPr>
          </a:p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인생은 행복지향</a:t>
            </a:r>
            <a:endParaRPr lang="ko-KR" altLang="en-US" sz="1600" dirty="0" smtClean="0">
              <a:latin typeface="+mn-ea"/>
            </a:endParaRPr>
          </a:p>
          <a:p>
            <a:pPr marL="358775" lvl="1" indent="18415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4"/>
              </a:buBlip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행복이란 좋은 느낌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358775" lvl="1" indent="18415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4"/>
              </a:buBlip>
            </a:pP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‘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아하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!’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는 긍정적인 느낌이므로 곧 행복임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533400" lvl="1" indent="-17780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4"/>
              </a:buBlip>
            </a:pP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‘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아하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!’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가 단 한번도 없이 하루가 지나갔다면 그 하루는 행복부재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(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幸福不在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)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의 하루임</a:t>
            </a:r>
            <a:endParaRPr lang="ko-KR" altLang="en-US" sz="1600" dirty="0" smtClean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하</a:t>
              </a:r>
              <a:r>
                <a:rPr kumimoji="1" lang="en-US" altLang="ko-KR" sz="3600" b="1" kern="0" dirty="0" smtClean="0">
                  <a:latin typeface="+mn-ea"/>
                </a:rPr>
                <a:t>!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‘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아하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!’ 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경험하기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아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3358442" cy="395536"/>
            <a:chOff x="1619672" y="1832197"/>
            <a:chExt cx="3358442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3046027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‘아하</a:t>
              </a:r>
              <a:r>
                <a:rPr lang="en-US" altLang="ko-KR" b="1" dirty="0" smtClean="0">
                  <a:solidFill>
                    <a:srgbClr val="008000"/>
                  </a:solidFill>
                  <a:latin typeface="+mn-ea"/>
                </a:rPr>
                <a:t>!’ </a:t>
              </a:r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는</a:t>
              </a:r>
              <a:r>
                <a:rPr lang="en-US" altLang="ko-KR" b="1" dirty="0" smtClean="0">
                  <a:solidFill>
                    <a:srgbClr val="008000"/>
                  </a:solidFill>
                  <a:latin typeface="+mn-ea"/>
                </a:rPr>
                <a:t> </a:t>
              </a:r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언제 일어나는가</a:t>
              </a:r>
              <a:r>
                <a:rPr lang="en-US" altLang="ko-KR" b="1" dirty="0" smtClean="0">
                  <a:solidFill>
                    <a:srgbClr val="008000"/>
                  </a:solidFill>
                  <a:latin typeface="+mn-ea"/>
                </a:rPr>
                <a:t>?</a:t>
              </a: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3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51" name="직사각형 50"/>
          <p:cNvSpPr/>
          <p:nvPr/>
        </p:nvSpPr>
        <p:spPr>
          <a:xfrm>
            <a:off x="2457449" y="2809091"/>
            <a:ext cx="6291263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‘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아하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!’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를 일어나게 하는 조건이 있음</a:t>
            </a:r>
            <a:endParaRPr lang="ko-KR" altLang="en-US" sz="1600" dirty="0" smtClean="0">
              <a:latin typeface="+mn-ea"/>
            </a:endParaRPr>
          </a:p>
          <a:p>
            <a:pPr marL="533400" lvl="1" indent="-17780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4"/>
              </a:buBlip>
            </a:pP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‘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아하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!’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는 느낌이며 느낌에는 항상 그것이 일어나게 하는 조건이 있음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358775" lvl="1" indent="18415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4"/>
              </a:buBlip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부정적인 조건에선 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‘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아하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!’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대신 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“</a:t>
            </a:r>
            <a:r>
              <a:rPr lang="ko-KR" altLang="en-US" sz="1600" dirty="0" err="1" smtClean="0">
                <a:solidFill>
                  <a:srgbClr val="000000"/>
                </a:solidFill>
                <a:latin typeface="+mn-ea"/>
              </a:rPr>
              <a:t>썅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”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이 일어남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358775" lvl="1" indent="18415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4"/>
              </a:buBlip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반면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긍정적인 조건에선 </a:t>
            </a:r>
            <a:r>
              <a:rPr lang="en-US" altLang="ko-KR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‘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아하</a:t>
            </a:r>
            <a:r>
              <a:rPr lang="en-US" altLang="ko-KR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!’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가 일어남</a:t>
            </a:r>
            <a:endParaRPr lang="ko-KR" altLang="en-US" sz="1600" dirty="0" smtClean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하</a:t>
              </a:r>
              <a:r>
                <a:rPr kumimoji="1" lang="en-US" altLang="ko-KR" sz="3600" b="1" kern="0" dirty="0" smtClean="0">
                  <a:latin typeface="+mn-ea"/>
                </a:rPr>
                <a:t>!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‘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아하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!’ 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경험하기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아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4445278" cy="395536"/>
            <a:chOff x="1619672" y="1832197"/>
            <a:chExt cx="4445278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4132863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‘아하</a:t>
              </a:r>
              <a:r>
                <a:rPr lang="en-US" altLang="ko-KR" b="1" dirty="0" smtClean="0">
                  <a:solidFill>
                    <a:srgbClr val="008000"/>
                  </a:solidFill>
                  <a:latin typeface="+mn-ea"/>
                </a:rPr>
                <a:t>!’ </a:t>
              </a:r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가 일어나면 어떻게 할 것인가</a:t>
              </a:r>
              <a:r>
                <a:rPr lang="en-US" altLang="ko-KR" b="1" dirty="0" smtClean="0">
                  <a:solidFill>
                    <a:srgbClr val="008000"/>
                  </a:solidFill>
                  <a:latin typeface="+mn-ea"/>
                </a:rPr>
                <a:t>?</a:t>
              </a: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3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51" name="직사각형 50"/>
          <p:cNvSpPr/>
          <p:nvPr/>
        </p:nvSpPr>
        <p:spPr>
          <a:xfrm>
            <a:off x="2457449" y="2809091"/>
            <a:ext cx="6291015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‘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아하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!’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를 일어나게 한 상황이나 조건을 인식하고 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‘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아하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!’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를 느껴야 함</a:t>
            </a:r>
            <a:endParaRPr lang="ko-KR" altLang="en-US" sz="1600" dirty="0" smtClean="0">
              <a:latin typeface="+mn-ea"/>
            </a:endParaRPr>
          </a:p>
          <a:p>
            <a:pPr marL="358775" lvl="1" indent="18415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4"/>
              </a:buBlip>
            </a:pP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‘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아하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!’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가 일어나면 그 느낌을 혼자 가지고 있는 것이 아니라 주변 사람들과 나눠야 함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358775" lvl="1" indent="18415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4"/>
              </a:buBlip>
            </a:pP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‘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아하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!’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를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느끼고</a:t>
            </a:r>
            <a:r>
              <a:rPr lang="en-US" altLang="ko-KR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,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쓰고</a:t>
            </a:r>
            <a:r>
              <a:rPr lang="en-US" altLang="ko-KR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,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나눈다</a:t>
            </a:r>
            <a:endParaRPr lang="ko-KR" altLang="en-US" sz="1600" dirty="0" smtClean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하</a:t>
              </a:r>
              <a:r>
                <a:rPr kumimoji="1" lang="en-US" altLang="ko-KR" sz="3600" b="1" kern="0" dirty="0" smtClean="0">
                  <a:latin typeface="+mn-ea"/>
                </a:rPr>
                <a:t>!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‘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아하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!’ 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경험하기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아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5137775" cy="395536"/>
            <a:chOff x="1619672" y="1832197"/>
            <a:chExt cx="5137775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482536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‘아하</a:t>
              </a:r>
              <a:r>
                <a:rPr lang="en-US" altLang="ko-KR" b="1" dirty="0" smtClean="0">
                  <a:solidFill>
                    <a:srgbClr val="008000"/>
                  </a:solidFill>
                  <a:latin typeface="+mn-ea"/>
                </a:rPr>
                <a:t>!’</a:t>
              </a:r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는 모든 사람에게 똑같이 일어나는가</a:t>
              </a:r>
              <a:r>
                <a:rPr lang="en-US" altLang="ko-KR" b="1" dirty="0" smtClean="0">
                  <a:solidFill>
                    <a:srgbClr val="008000"/>
                  </a:solidFill>
                  <a:latin typeface="+mn-ea"/>
                </a:rPr>
                <a:t>?</a:t>
              </a: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3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51" name="직사각형 50"/>
          <p:cNvSpPr/>
          <p:nvPr/>
        </p:nvSpPr>
        <p:spPr>
          <a:xfrm>
            <a:off x="2457449" y="2809091"/>
            <a:ext cx="5930975" cy="25083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어떤 사람들은 작은 일에도 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‘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아하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!’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가 일어나지만 어떤 사람들은 모든 사람에게 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‘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아하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!’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가 일어나는 상황에서도 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‘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아하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!’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를 느끼지 못함</a:t>
            </a:r>
            <a:endParaRPr lang="ko-KR" altLang="en-US" sz="1600" dirty="0" smtClean="0">
              <a:latin typeface="+mn-ea"/>
            </a:endParaRPr>
          </a:p>
          <a:p>
            <a:pPr marL="358775" lvl="1" indent="18415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4"/>
              </a:buBlip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기쁨을 느낄 수 있는 상황에서도 기쁨을 느끼지 못하는 것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358775" lvl="1" indent="18415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4"/>
              </a:buBlip>
            </a:pPr>
            <a:r>
              <a:rPr lang="ko-KR" altLang="en-US" b="1" dirty="0" err="1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아하선을</a:t>
            </a:r>
            <a:r>
              <a:rPr lang="ko-KR" altLang="en-US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 낮춰라</a:t>
            </a:r>
            <a:r>
              <a:rPr lang="en-US" altLang="ko-KR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!</a:t>
            </a:r>
            <a:endParaRPr lang="ko-KR" altLang="en-US" dirty="0" smtClean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하</a:t>
              </a:r>
              <a:r>
                <a:rPr kumimoji="1" lang="en-US" altLang="ko-KR" sz="3600" b="1" kern="0" dirty="0" smtClean="0">
                  <a:latin typeface="+mn-ea"/>
                </a:rPr>
                <a:t>!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‘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아하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!’ 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경험하기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아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2760521" cy="395536"/>
            <a:chOff x="1619672" y="1832197"/>
            <a:chExt cx="2760521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244810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err="1" smtClean="0">
                  <a:solidFill>
                    <a:schemeClr val="accent6">
                      <a:lumMod val="75000"/>
                    </a:schemeClr>
                  </a:solidFill>
                  <a:latin typeface="+mn-ea"/>
                </a:rPr>
                <a:t>아하선</a:t>
              </a:r>
              <a:r>
                <a:rPr lang="ko-KR" altLang="en-US" b="1" dirty="0" err="1" smtClean="0">
                  <a:solidFill>
                    <a:srgbClr val="008000"/>
                  </a:solidFill>
                  <a:latin typeface="+mn-ea"/>
                </a:rPr>
                <a:t>이란</a:t>
              </a:r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 무엇인가</a:t>
              </a:r>
              <a:r>
                <a:rPr lang="en-US" altLang="ko-KR" b="1" dirty="0" smtClean="0">
                  <a:solidFill>
                    <a:srgbClr val="008000"/>
                  </a:solidFill>
                  <a:latin typeface="+mn-ea"/>
                </a:rPr>
                <a:t>?</a:t>
              </a: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3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grpSp>
        <p:nvGrpSpPr>
          <p:cNvPr id="54" name="그룹 53"/>
          <p:cNvGrpSpPr/>
          <p:nvPr/>
        </p:nvGrpSpPr>
        <p:grpSpPr>
          <a:xfrm>
            <a:off x="2843808" y="3558092"/>
            <a:ext cx="216000" cy="1800000"/>
            <a:chOff x="2843808" y="3630100"/>
            <a:chExt cx="288032" cy="2463196"/>
          </a:xfrm>
        </p:grpSpPr>
        <p:sp>
          <p:nvSpPr>
            <p:cNvPr id="15" name="모서리가 둥근 직사각형 14"/>
            <p:cNvSpPr/>
            <p:nvPr/>
          </p:nvSpPr>
          <p:spPr>
            <a:xfrm>
              <a:off x="2843808" y="3630100"/>
              <a:ext cx="288032" cy="2463196"/>
            </a:xfrm>
            <a:prstGeom prst="roundRect">
              <a:avLst>
                <a:gd name="adj" fmla="val 50000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b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16" name="모서리가 둥근 직사각형 15"/>
            <p:cNvSpPr/>
            <p:nvPr/>
          </p:nvSpPr>
          <p:spPr>
            <a:xfrm>
              <a:off x="2843808" y="4797152"/>
              <a:ext cx="288032" cy="1296143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38000">
                  <a:srgbClr val="FFC000"/>
                </a:gs>
                <a:gs pos="100000">
                  <a:schemeClr val="accent6">
                    <a:lumMod val="50000"/>
                  </a:schemeClr>
                </a:gs>
                <a:gs pos="87000">
                  <a:schemeClr val="accent6">
                    <a:lumMod val="75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7" name="직사각형 16"/>
          <p:cNvSpPr/>
          <p:nvPr/>
        </p:nvSpPr>
        <p:spPr>
          <a:xfrm>
            <a:off x="3995936" y="5498068"/>
            <a:ext cx="216024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400" dirty="0" err="1" smtClean="0">
                <a:solidFill>
                  <a:srgbClr val="000000"/>
                </a:solidFill>
                <a:latin typeface="+mn-ea"/>
              </a:rPr>
              <a:t>아하선이</a:t>
            </a:r>
            <a:r>
              <a:rPr lang="ko-KR" altLang="en-US" sz="1400" dirty="0" smtClean="0">
                <a:solidFill>
                  <a:srgbClr val="000000"/>
                </a:solidFill>
                <a:latin typeface="+mn-ea"/>
              </a:rPr>
              <a:t> 낮으면 </a:t>
            </a:r>
            <a:r>
              <a:rPr lang="en-US" altLang="ko-KR" sz="1400" dirty="0" smtClean="0">
                <a:solidFill>
                  <a:srgbClr val="000000"/>
                </a:solidFill>
                <a:latin typeface="+mn-ea"/>
              </a:rPr>
              <a:t>‘</a:t>
            </a:r>
            <a:r>
              <a:rPr lang="ko-KR" altLang="en-US" sz="1400" dirty="0" smtClean="0">
                <a:solidFill>
                  <a:srgbClr val="000000"/>
                </a:solidFill>
                <a:latin typeface="+mn-ea"/>
              </a:rPr>
              <a:t>아하</a:t>
            </a:r>
            <a:r>
              <a:rPr lang="en-US" altLang="ko-KR" sz="1400" dirty="0" smtClean="0">
                <a:solidFill>
                  <a:srgbClr val="000000"/>
                </a:solidFill>
                <a:latin typeface="+mn-ea"/>
              </a:rPr>
              <a:t>!’</a:t>
            </a:r>
            <a:r>
              <a:rPr lang="ko-KR" altLang="en-US" sz="1400" dirty="0" smtClean="0">
                <a:solidFill>
                  <a:srgbClr val="000000"/>
                </a:solidFill>
                <a:latin typeface="+mn-ea"/>
              </a:rPr>
              <a:t>가 쉽게 일어남</a:t>
            </a:r>
            <a:r>
              <a:rPr lang="en-US" altLang="ko-KR" sz="1400" dirty="0" smtClean="0">
                <a:solidFill>
                  <a:srgbClr val="000000"/>
                </a:solidFill>
                <a:latin typeface="+mn-ea"/>
              </a:rPr>
              <a:t>.</a:t>
            </a:r>
            <a:endParaRPr lang="ko-KR" altLang="en-US" sz="1400" dirty="0" smtClean="0">
              <a:latin typeface="+mn-ea"/>
            </a:endParaRPr>
          </a:p>
        </p:txBody>
      </p:sp>
      <p:sp>
        <p:nvSpPr>
          <p:cNvPr id="18" name="직사각형 17"/>
          <p:cNvSpPr/>
          <p:nvPr/>
        </p:nvSpPr>
        <p:spPr>
          <a:xfrm>
            <a:off x="3203848" y="3212976"/>
            <a:ext cx="122413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</a:pPr>
            <a:r>
              <a:rPr lang="en-US" altLang="ko-KR" sz="1200" dirty="0" smtClean="0">
                <a:solidFill>
                  <a:srgbClr val="000000"/>
                </a:solidFill>
                <a:latin typeface="+mn-ea"/>
              </a:rPr>
              <a:t>‘</a:t>
            </a:r>
            <a:r>
              <a:rPr lang="ko-KR" altLang="en-US" sz="1200" dirty="0" smtClean="0">
                <a:solidFill>
                  <a:srgbClr val="000000"/>
                </a:solidFill>
                <a:latin typeface="+mn-ea"/>
              </a:rPr>
              <a:t>아하</a:t>
            </a:r>
            <a:r>
              <a:rPr lang="en-US" altLang="ko-KR" sz="1200" dirty="0" smtClean="0">
                <a:solidFill>
                  <a:srgbClr val="000000"/>
                </a:solidFill>
                <a:latin typeface="+mn-ea"/>
              </a:rPr>
              <a:t>!’</a:t>
            </a:r>
            <a:r>
              <a:rPr lang="ko-KR" altLang="en-US" sz="1200" dirty="0" smtClean="0">
                <a:solidFill>
                  <a:srgbClr val="000000"/>
                </a:solidFill>
                <a:latin typeface="+mn-ea"/>
              </a:rPr>
              <a:t>가 일어나는 지점</a:t>
            </a:r>
            <a:endParaRPr lang="ko-KR" altLang="en-US" sz="1200" dirty="0" smtClean="0">
              <a:latin typeface="+mn-ea"/>
            </a:endParaRPr>
          </a:p>
        </p:txBody>
      </p:sp>
      <p:cxnSp>
        <p:nvCxnSpPr>
          <p:cNvPr id="30" name="직선 화살표 연결선 29"/>
          <p:cNvCxnSpPr>
            <a:endCxn id="16" idx="0"/>
          </p:cNvCxnSpPr>
          <p:nvPr/>
        </p:nvCxnSpPr>
        <p:spPr>
          <a:xfrm flipH="1">
            <a:off x="2951808" y="3717032"/>
            <a:ext cx="828104" cy="693892"/>
          </a:xfrm>
          <a:prstGeom prst="straightConnector1">
            <a:avLst/>
          </a:prstGeom>
          <a:ln w="12700">
            <a:solidFill>
              <a:schemeClr val="accent6">
                <a:lumMod val="75000"/>
              </a:schemeClr>
            </a:solidFill>
            <a:prstDash val="sysDot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직사각형 24"/>
          <p:cNvSpPr/>
          <p:nvPr/>
        </p:nvSpPr>
        <p:spPr>
          <a:xfrm>
            <a:off x="1763688" y="3717032"/>
            <a:ext cx="122413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</a:pPr>
            <a:r>
              <a:rPr lang="en-US" altLang="ko-KR" sz="1200" dirty="0" smtClean="0">
                <a:solidFill>
                  <a:srgbClr val="000000"/>
                </a:solidFill>
                <a:latin typeface="+mn-ea"/>
              </a:rPr>
              <a:t>‘</a:t>
            </a:r>
            <a:r>
              <a:rPr lang="ko-KR" altLang="en-US" sz="1200" dirty="0" smtClean="0">
                <a:solidFill>
                  <a:srgbClr val="000000"/>
                </a:solidFill>
                <a:latin typeface="+mn-ea"/>
              </a:rPr>
              <a:t>아하</a:t>
            </a:r>
            <a:r>
              <a:rPr lang="en-US" altLang="ko-KR" sz="1200" dirty="0" smtClean="0">
                <a:solidFill>
                  <a:srgbClr val="000000"/>
                </a:solidFill>
                <a:latin typeface="+mn-ea"/>
              </a:rPr>
              <a:t>!’</a:t>
            </a:r>
            <a:r>
              <a:rPr lang="ko-KR" altLang="en-US" sz="1200" dirty="0" smtClean="0">
                <a:solidFill>
                  <a:srgbClr val="000000"/>
                </a:solidFill>
                <a:latin typeface="+mn-ea"/>
              </a:rPr>
              <a:t>가 일어나는 조건</a:t>
            </a:r>
            <a:endParaRPr lang="ko-KR" altLang="en-US" sz="1200" dirty="0" smtClean="0">
              <a:latin typeface="+mn-ea"/>
            </a:endParaRPr>
          </a:p>
        </p:txBody>
      </p:sp>
      <p:sp>
        <p:nvSpPr>
          <p:cNvPr id="29" name="직사각형 28"/>
          <p:cNvSpPr/>
          <p:nvPr/>
        </p:nvSpPr>
        <p:spPr>
          <a:xfrm>
            <a:off x="1619672" y="4941168"/>
            <a:ext cx="122413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200" b="1" dirty="0" err="1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아하선</a:t>
            </a:r>
            <a:endParaRPr lang="ko-KR" altLang="en-US" sz="1200" b="1" dirty="0" smtClean="0">
              <a:solidFill>
                <a:schemeClr val="accent6">
                  <a:lumMod val="75000"/>
                </a:schemeClr>
              </a:solidFill>
              <a:latin typeface="+mn-ea"/>
            </a:endParaRPr>
          </a:p>
        </p:txBody>
      </p:sp>
      <p:cxnSp>
        <p:nvCxnSpPr>
          <p:cNvPr id="34" name="직선 화살표 연결선 33"/>
          <p:cNvCxnSpPr/>
          <p:nvPr/>
        </p:nvCxnSpPr>
        <p:spPr>
          <a:xfrm flipH="1">
            <a:off x="2399407" y="4424536"/>
            <a:ext cx="1143744" cy="8384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prstDash val="sysDot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직선 화살표 연결선 35"/>
          <p:cNvCxnSpPr/>
          <p:nvPr/>
        </p:nvCxnSpPr>
        <p:spPr>
          <a:xfrm flipV="1">
            <a:off x="2339752" y="4437112"/>
            <a:ext cx="288032" cy="504056"/>
          </a:xfrm>
          <a:prstGeom prst="straightConnector1">
            <a:avLst/>
          </a:prstGeom>
          <a:ln w="12700">
            <a:solidFill>
              <a:schemeClr val="accent6">
                <a:lumMod val="75000"/>
              </a:schemeClr>
            </a:solidFill>
            <a:prstDash val="sysDot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5" name="그룹 54"/>
          <p:cNvGrpSpPr/>
          <p:nvPr/>
        </p:nvGrpSpPr>
        <p:grpSpPr>
          <a:xfrm>
            <a:off x="5003700" y="3558092"/>
            <a:ext cx="216000" cy="1800000"/>
            <a:chOff x="5147716" y="3573016"/>
            <a:chExt cx="288379" cy="2463196"/>
          </a:xfrm>
        </p:grpSpPr>
        <p:sp>
          <p:nvSpPr>
            <p:cNvPr id="40" name="모서리가 둥근 직사각형 39"/>
            <p:cNvSpPr/>
            <p:nvPr/>
          </p:nvSpPr>
          <p:spPr>
            <a:xfrm>
              <a:off x="5147717" y="3573016"/>
              <a:ext cx="288032" cy="2463196"/>
            </a:xfrm>
            <a:prstGeom prst="roundRect">
              <a:avLst>
                <a:gd name="adj" fmla="val 50000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b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41" name="모서리가 둥근 직사각형 40"/>
            <p:cNvSpPr/>
            <p:nvPr/>
          </p:nvSpPr>
          <p:spPr>
            <a:xfrm>
              <a:off x="5147716" y="5157192"/>
              <a:ext cx="288379" cy="879019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38000">
                  <a:srgbClr val="FFC000"/>
                </a:gs>
                <a:gs pos="100000">
                  <a:schemeClr val="accent6">
                    <a:lumMod val="50000"/>
                  </a:schemeClr>
                </a:gs>
                <a:gs pos="87000">
                  <a:schemeClr val="accent6">
                    <a:lumMod val="75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cxnSp>
        <p:nvCxnSpPr>
          <p:cNvPr id="46" name="직선 화살표 연결선 45"/>
          <p:cNvCxnSpPr/>
          <p:nvPr/>
        </p:nvCxnSpPr>
        <p:spPr>
          <a:xfrm flipH="1">
            <a:off x="4546600" y="4712444"/>
            <a:ext cx="1143744" cy="8384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prstDash val="sysDot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직사각형 48"/>
          <p:cNvSpPr/>
          <p:nvPr/>
        </p:nvSpPr>
        <p:spPr>
          <a:xfrm>
            <a:off x="2457449" y="2492896"/>
            <a:ext cx="6291263" cy="4140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err="1" smtClean="0">
                <a:solidFill>
                  <a:srgbClr val="000000"/>
                </a:solidFill>
                <a:latin typeface="+mn-ea"/>
              </a:rPr>
              <a:t>아하선은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 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‘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아하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!’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를 일으키는 조건의 길이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.</a:t>
            </a:r>
            <a:endParaRPr lang="ko-KR" altLang="en-US" sz="1600" dirty="0" smtClean="0">
              <a:latin typeface="+mn-ea"/>
            </a:endParaRPr>
          </a:p>
        </p:txBody>
      </p:sp>
      <p:grpSp>
        <p:nvGrpSpPr>
          <p:cNvPr id="56" name="그룹 55"/>
          <p:cNvGrpSpPr/>
          <p:nvPr/>
        </p:nvGrpSpPr>
        <p:grpSpPr>
          <a:xfrm>
            <a:off x="7100317" y="3558092"/>
            <a:ext cx="216000" cy="1800000"/>
            <a:chOff x="6884293" y="3558092"/>
            <a:chExt cx="288032" cy="2463196"/>
          </a:xfrm>
        </p:grpSpPr>
        <p:sp>
          <p:nvSpPr>
            <p:cNvPr id="50" name="모서리가 둥근 직사각형 49"/>
            <p:cNvSpPr/>
            <p:nvPr/>
          </p:nvSpPr>
          <p:spPr>
            <a:xfrm>
              <a:off x="6884293" y="3558092"/>
              <a:ext cx="288032" cy="2463196"/>
            </a:xfrm>
            <a:prstGeom prst="roundRect">
              <a:avLst>
                <a:gd name="adj" fmla="val 50000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b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52" name="모서리가 둥근 직사각형 51"/>
            <p:cNvSpPr/>
            <p:nvPr/>
          </p:nvSpPr>
          <p:spPr>
            <a:xfrm>
              <a:off x="6884293" y="4221088"/>
              <a:ext cx="279996" cy="1800199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38000">
                  <a:srgbClr val="FFC000"/>
                </a:gs>
                <a:gs pos="100000">
                  <a:schemeClr val="accent6">
                    <a:lumMod val="50000"/>
                  </a:schemeClr>
                </a:gs>
                <a:gs pos="87000">
                  <a:schemeClr val="accent6">
                    <a:lumMod val="75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cxnSp>
        <p:nvCxnSpPr>
          <p:cNvPr id="53" name="직선 화살표 연결선 52"/>
          <p:cNvCxnSpPr/>
          <p:nvPr/>
        </p:nvCxnSpPr>
        <p:spPr>
          <a:xfrm flipH="1">
            <a:off x="6643216" y="4030464"/>
            <a:ext cx="1143744" cy="8384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prstDash val="sysDot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직사각형 56"/>
          <p:cNvSpPr/>
          <p:nvPr/>
        </p:nvSpPr>
        <p:spPr>
          <a:xfrm>
            <a:off x="6156176" y="5498068"/>
            <a:ext cx="216024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400" dirty="0" err="1" smtClean="0">
                <a:solidFill>
                  <a:srgbClr val="000000"/>
                </a:solidFill>
                <a:latin typeface="+mn-ea"/>
              </a:rPr>
              <a:t>아하선이</a:t>
            </a:r>
            <a:r>
              <a:rPr lang="ko-KR" altLang="en-US" sz="1400" dirty="0" smtClean="0">
                <a:solidFill>
                  <a:srgbClr val="000000"/>
                </a:solidFill>
                <a:latin typeface="+mn-ea"/>
              </a:rPr>
              <a:t> 높으면 같은 조건에서도 </a:t>
            </a:r>
            <a:r>
              <a:rPr lang="en-US" altLang="ko-KR" sz="1400" dirty="0" smtClean="0">
                <a:solidFill>
                  <a:srgbClr val="000000"/>
                </a:solidFill>
                <a:latin typeface="+mn-ea"/>
              </a:rPr>
              <a:t>‘</a:t>
            </a:r>
            <a:r>
              <a:rPr lang="ko-KR" altLang="en-US" sz="1400" dirty="0" smtClean="0">
                <a:solidFill>
                  <a:srgbClr val="000000"/>
                </a:solidFill>
                <a:latin typeface="+mn-ea"/>
              </a:rPr>
              <a:t>아하</a:t>
            </a:r>
            <a:r>
              <a:rPr lang="en-US" altLang="ko-KR" sz="1400" dirty="0" smtClean="0">
                <a:solidFill>
                  <a:srgbClr val="000000"/>
                </a:solidFill>
                <a:latin typeface="+mn-ea"/>
              </a:rPr>
              <a:t>!’</a:t>
            </a:r>
            <a:r>
              <a:rPr lang="ko-KR" altLang="en-US" sz="1400" dirty="0" smtClean="0">
                <a:solidFill>
                  <a:srgbClr val="000000"/>
                </a:solidFill>
                <a:latin typeface="+mn-ea"/>
              </a:rPr>
              <a:t>가 일어나지 않음</a:t>
            </a:r>
            <a:r>
              <a:rPr lang="en-US" altLang="ko-KR" sz="1400" dirty="0" smtClean="0">
                <a:solidFill>
                  <a:srgbClr val="000000"/>
                </a:solidFill>
                <a:latin typeface="+mn-ea"/>
              </a:rPr>
              <a:t>.</a:t>
            </a:r>
            <a:endParaRPr lang="ko-KR" altLang="en-US" sz="1400" dirty="0" smtClean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하</a:t>
              </a:r>
              <a:r>
                <a:rPr kumimoji="1" lang="en-US" altLang="ko-KR" sz="3600" b="1" kern="0" dirty="0" smtClean="0">
                  <a:latin typeface="+mn-ea"/>
                </a:rPr>
                <a:t>!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‘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아하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!’ 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경험하기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아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1963829" cy="395536"/>
            <a:chOff x="1619672" y="1832197"/>
            <a:chExt cx="1963829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165141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err="1" smtClean="0">
                  <a:solidFill>
                    <a:srgbClr val="008000"/>
                  </a:solidFill>
                  <a:latin typeface="+mn-ea"/>
                </a:rPr>
                <a:t>아하선</a:t>
              </a:r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 낮추기</a:t>
              </a:r>
              <a:endParaRPr lang="en-US" altLang="ko-KR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3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31" name="직사각형 30"/>
          <p:cNvSpPr/>
          <p:nvPr/>
        </p:nvSpPr>
        <p:spPr>
          <a:xfrm>
            <a:off x="2457449" y="2809091"/>
            <a:ext cx="6291263" cy="3354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왜 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‘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아하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’ 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가 잘 일어나지 않는지 성찰해볼 필요가 있음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.</a:t>
            </a:r>
          </a:p>
          <a:p>
            <a:pPr marL="533400" lvl="1" indent="-17780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4"/>
              </a:buBlip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대단한 조건이 형성되었을 때만 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‘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아하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!’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하여야 한다고 생각하고 있지 않은가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?</a:t>
            </a:r>
          </a:p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b="1" dirty="0" err="1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아하선을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 낮춰서 작은 일에도 </a:t>
            </a:r>
            <a:r>
              <a:rPr lang="en-US" altLang="ko-KR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‘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아하</a:t>
            </a:r>
            <a:r>
              <a:rPr lang="en-US" altLang="ko-KR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!’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가 일어나도록 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해야 함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.</a:t>
            </a:r>
          </a:p>
          <a:p>
            <a:pPr marL="533400" lvl="1" indent="-17780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4"/>
              </a:buBlip>
            </a:pPr>
            <a:r>
              <a:rPr lang="ko-KR" altLang="en-US" sz="1600" dirty="0" err="1" smtClean="0">
                <a:solidFill>
                  <a:srgbClr val="000000"/>
                </a:solidFill>
                <a:latin typeface="+mn-ea"/>
              </a:rPr>
              <a:t>아하선을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 낮추어 일상에서도 항상 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‘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아하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’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가 일어날 수 있는 상태로 만들어야 함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.</a:t>
            </a:r>
          </a:p>
          <a:p>
            <a:pPr marL="533400" lvl="1" indent="-17780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4"/>
              </a:buBlip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성자들은 </a:t>
            </a:r>
            <a:r>
              <a:rPr lang="ko-KR" altLang="en-US" sz="1600" dirty="0" err="1" smtClean="0">
                <a:solidFill>
                  <a:srgbClr val="000000"/>
                </a:solidFill>
                <a:latin typeface="+mn-ea"/>
              </a:rPr>
              <a:t>아하선이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 제로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(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0)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이기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 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때문에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 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아무런 외부 자극이 없어도 존재 자체로 항상 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‘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아하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!’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를 느낌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하</a:t>
              </a:r>
              <a:r>
                <a:rPr kumimoji="1" lang="en-US" altLang="ko-KR" sz="3600" b="1" kern="0" dirty="0" smtClean="0">
                  <a:latin typeface="+mn-ea"/>
                </a:rPr>
                <a:t>!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‘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아하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!’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란 무엇인가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?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아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556792"/>
            <a:ext cx="1712157" cy="395536"/>
            <a:chOff x="1619672" y="1832197"/>
            <a:chExt cx="1712157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139974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참고하세요</a:t>
              </a:r>
              <a:r>
                <a:rPr lang="en-US" altLang="ko-KR" b="1" dirty="0" smtClean="0">
                  <a:solidFill>
                    <a:srgbClr val="008000"/>
                  </a:solidFill>
                  <a:latin typeface="+mn-ea"/>
                </a:rPr>
                <a:t>.</a:t>
              </a: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3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11" name="모서리가 둥근 직사각형 10"/>
          <p:cNvSpPr/>
          <p:nvPr/>
        </p:nvSpPr>
        <p:spPr bwMode="auto">
          <a:xfrm>
            <a:off x="2114029" y="2060848"/>
            <a:ext cx="6418783" cy="4536480"/>
          </a:xfrm>
          <a:prstGeom prst="roundRect">
            <a:avLst/>
          </a:prstGeom>
          <a:solidFill>
            <a:schemeClr val="bg1"/>
          </a:solidFill>
          <a:ln w="38100" cap="rnd">
            <a:gradFill>
              <a:gsLst>
                <a:gs pos="0">
                  <a:srgbClr val="DDEBCF"/>
                </a:gs>
                <a:gs pos="50000">
                  <a:srgbClr val="9CB86E"/>
                </a:gs>
                <a:gs pos="100000">
                  <a:srgbClr val="156B13"/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65113" lvl="2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endParaRPr lang="en-US" altLang="ko-KR" sz="1100" dirty="0" smtClean="0">
              <a:solidFill>
                <a:schemeClr val="tx1"/>
              </a:solidFill>
              <a:latin typeface="+mn-ea"/>
            </a:endParaRPr>
          </a:p>
          <a:p>
            <a:pPr marL="265113" lvl="2">
              <a:lnSpc>
                <a:spcPct val="120000"/>
              </a:lnSpc>
              <a:buClr>
                <a:schemeClr val="tx1">
                  <a:lumMod val="65000"/>
                  <a:lumOff val="35000"/>
                </a:schemeClr>
              </a:buClr>
            </a:pPr>
            <a:endParaRPr lang="en-US" altLang="ko-KR" sz="1100" dirty="0" smtClean="0">
              <a:solidFill>
                <a:schemeClr val="tx1"/>
              </a:solidFill>
              <a:latin typeface="+mn-ea"/>
            </a:endParaRPr>
          </a:p>
          <a:p>
            <a:pPr marL="265113" lvl="2">
              <a:lnSpc>
                <a:spcPct val="120000"/>
              </a:lnSpc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100" dirty="0" smtClean="0">
                <a:solidFill>
                  <a:schemeClr val="tx1"/>
                </a:solidFill>
                <a:latin typeface="+mn-ea"/>
              </a:rPr>
              <a:t>사람들은 저마다 타고난 개인차가 있다</a:t>
            </a:r>
            <a:r>
              <a:rPr lang="en-US" altLang="ko-KR" sz="1100" dirty="0" smtClean="0">
                <a:solidFill>
                  <a:schemeClr val="tx1"/>
                </a:solidFill>
                <a:latin typeface="+mn-ea"/>
              </a:rPr>
              <a:t>. </a:t>
            </a:r>
            <a:r>
              <a:rPr lang="ko-KR" altLang="en-US" sz="1100" dirty="0" smtClean="0">
                <a:solidFill>
                  <a:schemeClr val="tx1"/>
                </a:solidFill>
                <a:latin typeface="+mn-ea"/>
              </a:rPr>
              <a:t>어떤 사람들은 후각이 예민해서 냄새를 잘 맡고 어떤 사람은 시력이 좋아서 안경이 없어도 사물을 잘 볼 수 있다</a:t>
            </a:r>
            <a:r>
              <a:rPr lang="en-US" altLang="ko-KR" sz="1100" dirty="0" smtClean="0">
                <a:solidFill>
                  <a:schemeClr val="tx1"/>
                </a:solidFill>
                <a:latin typeface="+mn-ea"/>
              </a:rPr>
              <a:t>. </a:t>
            </a:r>
            <a:r>
              <a:rPr lang="ko-KR" altLang="en-US" sz="11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정서의 활성화 </a:t>
            </a:r>
            <a:r>
              <a:rPr lang="ko-KR" altLang="en-US" sz="1100" b="1" dirty="0" err="1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역치</a:t>
            </a:r>
            <a:r>
              <a:rPr lang="en-US" altLang="ko-KR" sz="11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(activation threshold)</a:t>
            </a:r>
            <a:r>
              <a:rPr lang="ko-KR" altLang="en-US" sz="11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도 사람마다 차이가 있다</a:t>
            </a:r>
            <a:r>
              <a:rPr lang="en-US" altLang="ko-KR" sz="11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.</a:t>
            </a:r>
            <a:r>
              <a:rPr lang="en-US" altLang="ko-KR" sz="1100" dirty="0" smtClean="0">
                <a:solidFill>
                  <a:schemeClr val="tx1"/>
                </a:solidFill>
                <a:latin typeface="+mn-ea"/>
              </a:rPr>
              <a:t> </a:t>
            </a:r>
            <a:r>
              <a:rPr lang="ko-KR" altLang="en-US" sz="1100" dirty="0" err="1" smtClean="0">
                <a:solidFill>
                  <a:schemeClr val="tx1"/>
                </a:solidFill>
                <a:latin typeface="+mn-ea"/>
              </a:rPr>
              <a:t>역치라는</a:t>
            </a:r>
            <a:r>
              <a:rPr lang="ko-KR" altLang="en-US" sz="1100" dirty="0" smtClean="0">
                <a:solidFill>
                  <a:schemeClr val="tx1"/>
                </a:solidFill>
                <a:latin typeface="+mn-ea"/>
              </a:rPr>
              <a:t> 것은 자극에 대한 반응을 일으키는 데 필요한 최소한의 자극의 세기를 말하는데</a:t>
            </a:r>
            <a:r>
              <a:rPr lang="en-US" altLang="ko-KR" sz="1100" dirty="0" smtClean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1100" dirty="0" smtClean="0">
                <a:solidFill>
                  <a:schemeClr val="tx1"/>
                </a:solidFill>
                <a:latin typeface="+mn-ea"/>
              </a:rPr>
              <a:t>예를 들어 일반적으로 사람들이 어떤 소리가 들렸다고 느끼기 </a:t>
            </a:r>
            <a:r>
              <a:rPr lang="ko-KR" altLang="en-US" sz="1100" dirty="0" smtClean="0">
                <a:solidFill>
                  <a:schemeClr val="tx1"/>
                </a:solidFill>
                <a:latin typeface="+mn-ea"/>
              </a:rPr>
              <a:t>위해서 </a:t>
            </a:r>
            <a:r>
              <a:rPr lang="ko-KR" altLang="en-US" sz="1100" dirty="0" smtClean="0">
                <a:solidFill>
                  <a:schemeClr val="tx1"/>
                </a:solidFill>
                <a:latin typeface="+mn-ea"/>
              </a:rPr>
              <a:t>최소한 </a:t>
            </a:r>
            <a:r>
              <a:rPr lang="en-US" altLang="ko-KR" sz="1100" dirty="0" smtClean="0">
                <a:solidFill>
                  <a:schemeClr val="tx1"/>
                </a:solidFill>
                <a:latin typeface="+mn-ea"/>
              </a:rPr>
              <a:t>10㏈</a:t>
            </a:r>
            <a:r>
              <a:rPr lang="ko-KR" altLang="en-US" sz="1100" dirty="0" smtClean="0">
                <a:solidFill>
                  <a:schemeClr val="tx1"/>
                </a:solidFill>
                <a:latin typeface="+mn-ea"/>
              </a:rPr>
              <a:t> 정도의 소리가 있어야 한다면 </a:t>
            </a:r>
            <a:r>
              <a:rPr lang="en-US" altLang="ko-KR" sz="1100" dirty="0" smtClean="0">
                <a:solidFill>
                  <a:schemeClr val="tx1"/>
                </a:solidFill>
                <a:latin typeface="+mn-ea"/>
              </a:rPr>
              <a:t>10㏈</a:t>
            </a:r>
            <a:r>
              <a:rPr lang="ko-KR" altLang="en-US" sz="1100" dirty="0" smtClean="0">
                <a:solidFill>
                  <a:schemeClr val="tx1"/>
                </a:solidFill>
                <a:latin typeface="+mn-ea"/>
              </a:rPr>
              <a:t>이 바로 소리에 대한 역치가 된다고 할 수 있다</a:t>
            </a:r>
            <a:r>
              <a:rPr lang="en-US" altLang="ko-KR" sz="1100" dirty="0" smtClean="0">
                <a:solidFill>
                  <a:schemeClr val="tx1"/>
                </a:solidFill>
                <a:latin typeface="+mn-ea"/>
              </a:rPr>
              <a:t>. </a:t>
            </a:r>
            <a:r>
              <a:rPr lang="ko-KR" altLang="en-US" sz="1100" dirty="0" smtClean="0">
                <a:solidFill>
                  <a:schemeClr val="tx1"/>
                </a:solidFill>
                <a:latin typeface="+mn-ea"/>
              </a:rPr>
              <a:t>하지만 이 </a:t>
            </a:r>
            <a:r>
              <a:rPr lang="ko-KR" altLang="en-US" sz="1100" dirty="0" err="1" smtClean="0">
                <a:solidFill>
                  <a:schemeClr val="tx1"/>
                </a:solidFill>
                <a:latin typeface="+mn-ea"/>
              </a:rPr>
              <a:t>역치도</a:t>
            </a:r>
            <a:r>
              <a:rPr lang="ko-KR" altLang="en-US" sz="1100" dirty="0" smtClean="0">
                <a:solidFill>
                  <a:schemeClr val="tx1"/>
                </a:solidFill>
                <a:latin typeface="+mn-ea"/>
              </a:rPr>
              <a:t> 사람마다 달라서 어떤 사람들은 </a:t>
            </a:r>
            <a:r>
              <a:rPr lang="en-US" altLang="ko-KR" sz="1100" dirty="0" smtClean="0">
                <a:solidFill>
                  <a:schemeClr val="tx1"/>
                </a:solidFill>
                <a:latin typeface="+mn-ea"/>
              </a:rPr>
              <a:t>5㏈ </a:t>
            </a:r>
            <a:r>
              <a:rPr lang="ko-KR" altLang="en-US" sz="1100" dirty="0" smtClean="0">
                <a:solidFill>
                  <a:schemeClr val="tx1"/>
                </a:solidFill>
                <a:latin typeface="+mn-ea"/>
              </a:rPr>
              <a:t>정도의</a:t>
            </a:r>
            <a:r>
              <a:rPr lang="en-US" altLang="ko-KR" sz="1100" dirty="0" smtClean="0">
                <a:solidFill>
                  <a:schemeClr val="tx1"/>
                </a:solidFill>
                <a:latin typeface="+mn-ea"/>
              </a:rPr>
              <a:t> </a:t>
            </a:r>
            <a:r>
              <a:rPr lang="ko-KR" altLang="en-US" sz="1100" dirty="0" smtClean="0">
                <a:solidFill>
                  <a:schemeClr val="tx1"/>
                </a:solidFill>
                <a:latin typeface="+mn-ea"/>
              </a:rPr>
              <a:t>소리도 들을 수 있는 반면</a:t>
            </a:r>
            <a:r>
              <a:rPr lang="en-US" altLang="ko-KR" sz="1100" dirty="0" smtClean="0">
                <a:solidFill>
                  <a:schemeClr val="tx1"/>
                </a:solidFill>
                <a:latin typeface="+mn-ea"/>
              </a:rPr>
              <a:t>(</a:t>
            </a:r>
            <a:r>
              <a:rPr lang="ko-KR" altLang="en-US" sz="1100" dirty="0" smtClean="0">
                <a:solidFill>
                  <a:schemeClr val="tx1"/>
                </a:solidFill>
                <a:latin typeface="+mn-ea"/>
              </a:rPr>
              <a:t>낮은 </a:t>
            </a:r>
            <a:r>
              <a:rPr lang="ko-KR" altLang="en-US" sz="1100" dirty="0" err="1" smtClean="0">
                <a:solidFill>
                  <a:schemeClr val="tx1"/>
                </a:solidFill>
                <a:latin typeface="+mn-ea"/>
              </a:rPr>
              <a:t>역치</a:t>
            </a:r>
            <a:r>
              <a:rPr lang="en-US" altLang="ko-KR" sz="1100" dirty="0" smtClean="0">
                <a:solidFill>
                  <a:schemeClr val="tx1"/>
                </a:solidFill>
                <a:latin typeface="+mn-ea"/>
              </a:rPr>
              <a:t>)</a:t>
            </a:r>
            <a:r>
              <a:rPr lang="ko-KR" altLang="en-US" sz="1100" dirty="0" smtClean="0">
                <a:solidFill>
                  <a:schemeClr val="tx1"/>
                </a:solidFill>
                <a:latin typeface="+mn-ea"/>
              </a:rPr>
              <a:t> 어떤 사람들은 </a:t>
            </a:r>
            <a:r>
              <a:rPr lang="en-US" altLang="ko-KR" sz="1100" dirty="0" smtClean="0">
                <a:solidFill>
                  <a:schemeClr val="tx1"/>
                </a:solidFill>
                <a:latin typeface="+mn-ea"/>
              </a:rPr>
              <a:t>15㏈</a:t>
            </a:r>
            <a:r>
              <a:rPr lang="ko-KR" altLang="en-US" sz="1100" dirty="0" smtClean="0">
                <a:solidFill>
                  <a:schemeClr val="tx1"/>
                </a:solidFill>
                <a:latin typeface="+mn-ea"/>
              </a:rPr>
              <a:t>은 되어야 들을 수 있다</a:t>
            </a:r>
            <a:r>
              <a:rPr lang="en-US" altLang="ko-KR" sz="1100" dirty="0" smtClean="0">
                <a:solidFill>
                  <a:schemeClr val="tx1"/>
                </a:solidFill>
                <a:latin typeface="+mn-ea"/>
              </a:rPr>
              <a:t>(</a:t>
            </a:r>
            <a:r>
              <a:rPr lang="ko-KR" altLang="en-US" sz="1100" dirty="0" smtClean="0">
                <a:solidFill>
                  <a:schemeClr val="tx1"/>
                </a:solidFill>
                <a:latin typeface="+mn-ea"/>
              </a:rPr>
              <a:t>높은 </a:t>
            </a:r>
            <a:r>
              <a:rPr lang="ko-KR" altLang="en-US" sz="1100" dirty="0" err="1" smtClean="0">
                <a:solidFill>
                  <a:schemeClr val="tx1"/>
                </a:solidFill>
                <a:latin typeface="+mn-ea"/>
              </a:rPr>
              <a:t>역치</a:t>
            </a:r>
            <a:r>
              <a:rPr lang="en-US" altLang="ko-KR" sz="1100" dirty="0" smtClean="0">
                <a:solidFill>
                  <a:schemeClr val="tx1"/>
                </a:solidFill>
                <a:latin typeface="+mn-ea"/>
              </a:rPr>
              <a:t>). </a:t>
            </a:r>
          </a:p>
          <a:p>
            <a:pPr marL="265113" lvl="2">
              <a:lnSpc>
                <a:spcPct val="120000"/>
              </a:lnSpc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100" dirty="0" smtClean="0">
                <a:solidFill>
                  <a:schemeClr val="tx1"/>
                </a:solidFill>
                <a:latin typeface="+mn-ea"/>
              </a:rPr>
              <a:t>발달심리학자인 </a:t>
            </a:r>
            <a:r>
              <a:rPr lang="en-US" altLang="ko-KR" sz="1100" dirty="0" err="1" smtClean="0">
                <a:solidFill>
                  <a:schemeClr val="tx1"/>
                </a:solidFill>
                <a:latin typeface="+mn-ea"/>
              </a:rPr>
              <a:t>Cicchetti</a:t>
            </a:r>
            <a:r>
              <a:rPr lang="ko-KR" altLang="en-US" sz="1100" dirty="0" smtClean="0">
                <a:solidFill>
                  <a:schemeClr val="tx1"/>
                </a:solidFill>
                <a:latin typeface="+mn-ea"/>
              </a:rPr>
              <a:t>와 </a:t>
            </a:r>
            <a:r>
              <a:rPr lang="en-US" altLang="ko-KR" sz="1100" dirty="0" err="1" smtClean="0">
                <a:solidFill>
                  <a:schemeClr val="tx1"/>
                </a:solidFill>
                <a:latin typeface="+mn-ea"/>
              </a:rPr>
              <a:t>Sroufe</a:t>
            </a:r>
            <a:r>
              <a:rPr lang="ko-KR" altLang="en-US" sz="1100" dirty="0" smtClean="0">
                <a:solidFill>
                  <a:schemeClr val="tx1"/>
                </a:solidFill>
                <a:latin typeface="+mn-ea"/>
              </a:rPr>
              <a:t>의 연구에 따르면 다운증후군 아이들은 정적 정서와 부적정서에 대해 모두 높은 활성화 역치를 보인다</a:t>
            </a:r>
            <a:r>
              <a:rPr lang="en-US" altLang="ko-KR" sz="1100" dirty="0" smtClean="0">
                <a:solidFill>
                  <a:schemeClr val="tx1"/>
                </a:solidFill>
                <a:latin typeface="+mn-ea"/>
              </a:rPr>
              <a:t>. </a:t>
            </a:r>
            <a:r>
              <a:rPr lang="ko-KR" altLang="en-US" sz="1100" dirty="0" smtClean="0">
                <a:solidFill>
                  <a:schemeClr val="tx1"/>
                </a:solidFill>
                <a:latin typeface="+mn-ea"/>
              </a:rPr>
              <a:t>이 말은 같은 상황에서도 정상적인 사람들이 느끼는 정서를 못느낄 수 있다는 것이다</a:t>
            </a:r>
            <a:r>
              <a:rPr lang="en-US" altLang="ko-KR" sz="1100" dirty="0" smtClean="0">
                <a:solidFill>
                  <a:schemeClr val="tx1"/>
                </a:solidFill>
                <a:latin typeface="+mn-ea"/>
              </a:rPr>
              <a:t>. </a:t>
            </a:r>
            <a:r>
              <a:rPr lang="ko-KR" altLang="en-US" sz="1100" dirty="0" smtClean="0">
                <a:solidFill>
                  <a:schemeClr val="tx1"/>
                </a:solidFill>
                <a:latin typeface="+mn-ea"/>
              </a:rPr>
              <a:t>반대로 </a:t>
            </a:r>
            <a:r>
              <a:rPr lang="ko-KR" altLang="en-US" sz="11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긍정적인 정서에 대한 활성화 </a:t>
            </a:r>
            <a:r>
              <a:rPr lang="ko-KR" altLang="en-US" sz="1100" b="1" dirty="0" err="1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역치가</a:t>
            </a:r>
            <a:r>
              <a:rPr lang="ko-KR" altLang="en-US" sz="11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 낮은 사람들은 다른 사람들보다 긍정정서를 느낄 수 있는 가능성이 더 많음</a:t>
            </a:r>
            <a:r>
              <a:rPr lang="ko-KR" altLang="en-US" sz="1100" dirty="0" smtClean="0">
                <a:solidFill>
                  <a:schemeClr val="tx1"/>
                </a:solidFill>
                <a:latin typeface="+mn-ea"/>
              </a:rPr>
              <a:t>으로 인해 항상 유쾌하고 그래서 다른 사람들로부터 긍정적 반응을 받을 기회가 많아지고 그럼으로 인해 사회적 상호작용에 더 적극적이 되고 또 그럼으로 인해서 긍정적인 정서를 느낄 기회가 많아지는 </a:t>
            </a:r>
            <a:r>
              <a:rPr lang="ko-KR" altLang="en-US" sz="1100" dirty="0" err="1" smtClean="0">
                <a:solidFill>
                  <a:schemeClr val="tx1"/>
                </a:solidFill>
                <a:latin typeface="+mn-ea"/>
              </a:rPr>
              <a:t>선순환적인</a:t>
            </a:r>
            <a:r>
              <a:rPr lang="ko-KR" altLang="en-US" sz="1100" dirty="0" smtClean="0">
                <a:solidFill>
                  <a:schemeClr val="tx1"/>
                </a:solidFill>
                <a:latin typeface="+mn-ea"/>
              </a:rPr>
              <a:t> 패턴을 가지게 된다</a:t>
            </a:r>
            <a:r>
              <a:rPr lang="en-US" altLang="ko-KR" sz="1100" dirty="0" smtClean="0">
                <a:solidFill>
                  <a:schemeClr val="tx1"/>
                </a:solidFill>
                <a:latin typeface="+mn-ea"/>
              </a:rPr>
              <a:t>. </a:t>
            </a:r>
          </a:p>
          <a:p>
            <a:pPr marL="265113" lvl="2">
              <a:lnSpc>
                <a:spcPct val="120000"/>
              </a:lnSpc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100" b="1" dirty="0" err="1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아하선을</a:t>
            </a:r>
            <a:r>
              <a:rPr lang="ko-KR" altLang="en-US" sz="11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 낮추는 것은 이러한 활성화 </a:t>
            </a:r>
            <a:r>
              <a:rPr lang="ko-KR" altLang="en-US" sz="1100" b="1" dirty="0" err="1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역치를</a:t>
            </a:r>
            <a:r>
              <a:rPr lang="ko-KR" altLang="en-US" sz="11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 낮추는 것이다</a:t>
            </a:r>
            <a:r>
              <a:rPr lang="en-US" altLang="ko-KR" sz="1100" dirty="0" smtClean="0">
                <a:solidFill>
                  <a:schemeClr val="tx1"/>
                </a:solidFill>
                <a:latin typeface="+mn-ea"/>
              </a:rPr>
              <a:t>. </a:t>
            </a:r>
            <a:r>
              <a:rPr lang="ko-KR" altLang="en-US" sz="1100" dirty="0" smtClean="0">
                <a:solidFill>
                  <a:schemeClr val="tx1"/>
                </a:solidFill>
                <a:latin typeface="+mn-ea"/>
              </a:rPr>
              <a:t>물론 사람마다 타고난 차이는 있을 수 있지만 반복적인 연습은 이러한 한계를 어느 정도 극복할 수 있게 해준다</a:t>
            </a:r>
            <a:r>
              <a:rPr lang="en-US" altLang="ko-KR" sz="1100" dirty="0" smtClean="0">
                <a:solidFill>
                  <a:schemeClr val="tx1"/>
                </a:solidFill>
                <a:latin typeface="+mn-ea"/>
              </a:rPr>
              <a:t>. </a:t>
            </a:r>
            <a:r>
              <a:rPr lang="ko-KR" altLang="en-US" sz="1100" dirty="0" smtClean="0">
                <a:solidFill>
                  <a:schemeClr val="tx1"/>
                </a:solidFill>
                <a:latin typeface="+mn-ea"/>
              </a:rPr>
              <a:t>자신의 감정을 온전히 느끼고</a:t>
            </a:r>
            <a:r>
              <a:rPr lang="en-US" altLang="ko-KR" sz="1100" dirty="0" smtClean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1100" dirty="0" smtClean="0">
                <a:solidFill>
                  <a:schemeClr val="tx1"/>
                </a:solidFill>
                <a:latin typeface="+mn-ea"/>
              </a:rPr>
              <a:t>쓰고 </a:t>
            </a:r>
            <a:r>
              <a:rPr lang="en-US" altLang="ko-KR" sz="1100" dirty="0" smtClean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1100" dirty="0" smtClean="0">
                <a:solidFill>
                  <a:schemeClr val="tx1"/>
                </a:solidFill>
                <a:latin typeface="+mn-ea"/>
              </a:rPr>
              <a:t>나누는 과정은 </a:t>
            </a:r>
            <a:r>
              <a:rPr lang="ko-KR" altLang="en-US" sz="1100" dirty="0" err="1" smtClean="0">
                <a:solidFill>
                  <a:schemeClr val="tx1"/>
                </a:solidFill>
                <a:latin typeface="+mn-ea"/>
              </a:rPr>
              <a:t>역치를</a:t>
            </a:r>
            <a:r>
              <a:rPr lang="ko-KR" altLang="en-US" sz="1100" dirty="0" smtClean="0">
                <a:solidFill>
                  <a:schemeClr val="tx1"/>
                </a:solidFill>
                <a:latin typeface="+mn-ea"/>
              </a:rPr>
              <a:t> 낮추는 반복적인 연습 과정이 될 수 있다</a:t>
            </a:r>
            <a:r>
              <a:rPr lang="en-US" altLang="ko-KR" sz="1100" dirty="0" smtClean="0">
                <a:solidFill>
                  <a:schemeClr val="tx1"/>
                </a:solidFill>
                <a:latin typeface="+mn-ea"/>
              </a:rPr>
              <a:t>. </a:t>
            </a:r>
          </a:p>
        </p:txBody>
      </p:sp>
      <p:sp>
        <p:nvSpPr>
          <p:cNvPr id="12" name="모서리가 둥근 직사각형 11"/>
          <p:cNvSpPr/>
          <p:nvPr/>
        </p:nvSpPr>
        <p:spPr bwMode="auto">
          <a:xfrm>
            <a:off x="2555777" y="2204864"/>
            <a:ext cx="3168351" cy="360000"/>
          </a:xfrm>
          <a:prstGeom prst="roundRect">
            <a:avLst>
              <a:gd name="adj" fmla="val 50000"/>
            </a:avLst>
          </a:prstGeom>
          <a:solidFill>
            <a:schemeClr val="accent3">
              <a:lumMod val="60000"/>
              <a:lumOff val="40000"/>
              <a:alpha val="7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marL="0" lvl="1" algn="ctr" defTabSz="966788" latinLnBrk="0">
              <a:buClr>
                <a:srgbClr val="285DA6"/>
              </a:buClr>
            </a:pPr>
            <a:r>
              <a:rPr lang="ko-KR" altLang="en-US" sz="1200" b="1" dirty="0" smtClean="0">
                <a:solidFill>
                  <a:srgbClr val="008000"/>
                </a:solidFill>
                <a:latin typeface="+mn-ea"/>
              </a:rPr>
              <a:t>정서 민감도에 대한 심리학 연구</a:t>
            </a:r>
            <a:endParaRPr lang="en-US" altLang="ko-KR" sz="1200" b="1" dirty="0" smtClean="0">
              <a:solidFill>
                <a:srgbClr val="008000"/>
              </a:solidFill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wrap="square">
        <a:spAutoFit/>
      </a:bodyPr>
      <a:lstStyle>
        <a:defPPr marL="263525" indent="-263525" latinLnBrk="0">
          <a:buClr>
            <a:schemeClr val="tx1">
              <a:lumMod val="65000"/>
              <a:lumOff val="35000"/>
            </a:schemeClr>
          </a:buClr>
          <a:buFont typeface="Arial" pitchFamily="34" charset="0"/>
          <a:buChar char="•"/>
          <a:defRPr sz="1600" dirty="0" smtClean="0">
            <a:solidFill>
              <a:srgbClr val="000000"/>
            </a:solidFill>
            <a:latin typeface="+mn-ea"/>
          </a:defRPr>
        </a:defPPr>
      </a:lstStyle>
    </a:spDef>
    <a:lnDef>
      <a:spPr>
        <a:ln w="12700">
          <a:solidFill>
            <a:srgbClr val="23AC38"/>
          </a:solidFill>
          <a:prstDash val="sysDot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effectLst>
          <a:outerShdw blurRad="76200" dist="12700" dir="2700000" algn="tl" rotWithShape="0">
            <a:prstClr val="black">
              <a:alpha val="40000"/>
            </a:prstClr>
          </a:outerShdw>
        </a:effectLst>
      </a:spPr>
      <a:bodyPr vert="horz" lIns="91440" tIns="45720" rIns="91440" bIns="45720" rtlCol="0" anchor="ctr">
        <a:noAutofit/>
      </a:bodyPr>
      <a:lstStyle>
        <a:defPPr marL="0" marR="0" indent="0" algn="r" defTabSz="914400" rtl="0" eaLnBrk="1" fontAlgn="auto" latinLnBrk="1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kern="1200" cap="none" spc="0" normalizeH="0" baseline="0" noProof="0" dirty="0" smtClean="0">
            <a:ln>
              <a:noFill/>
            </a:ln>
            <a:solidFill>
              <a:schemeClr val="bg1"/>
            </a:solidFill>
            <a:effectLst/>
            <a:uLnTx/>
            <a:uFillTx/>
            <a:latin typeface="나눔고딕" pitchFamily="50" charset="-127"/>
            <a:ea typeface="나눔고딕" pitchFamily="50" charset="-127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2766</TotalTime>
  <Words>741</Words>
  <Application>Microsoft Office PowerPoint</Application>
  <PresentationFormat>화면 슬라이드 쇼(4:3)</PresentationFormat>
  <Paragraphs>79</Paragraphs>
  <Slides>10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2</vt:i4>
      </vt:variant>
      <vt:variant>
        <vt:lpstr>슬라이드 제목</vt:lpstr>
      </vt:variant>
      <vt:variant>
        <vt:i4>10</vt:i4>
      </vt:variant>
    </vt:vector>
  </HeadingPairs>
  <TitlesOfParts>
    <vt:vector size="12" baseType="lpstr">
      <vt:lpstr>Office 테마</vt:lpstr>
      <vt:lpstr>디자인 사용자 지정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lovin</dc:creator>
  <cp:lastModifiedBy>이경수</cp:lastModifiedBy>
  <cp:revision>321</cp:revision>
  <dcterms:created xsi:type="dcterms:W3CDTF">2013-07-26T07:32:19Z</dcterms:created>
  <dcterms:modified xsi:type="dcterms:W3CDTF">2014-02-09T09:52:40Z</dcterms:modified>
</cp:coreProperties>
</file>