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6" r:id="rId2"/>
  </p:sldMasterIdLst>
  <p:notesMasterIdLst>
    <p:notesMasterId r:id="rId10"/>
  </p:notesMasterIdLst>
  <p:sldIdLst>
    <p:sldId id="264" r:id="rId3"/>
    <p:sldId id="258" r:id="rId4"/>
    <p:sldId id="263" r:id="rId5"/>
    <p:sldId id="259" r:id="rId6"/>
    <p:sldId id="260" r:id="rId7"/>
    <p:sldId id="261" r:id="rId8"/>
    <p:sldId id="262" r:id="rId9"/>
  </p:sldIdLst>
  <p:sldSz cx="9144000" cy="6858000" type="screen4x3"/>
  <p:notesSz cx="6805613" cy="99393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FFFF"/>
    <a:srgbClr val="265DAA"/>
    <a:srgbClr val="285DA6"/>
    <a:srgbClr val="0066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706" autoAdjust="0"/>
    <p:restoredTop sz="99366" autoAdjust="0"/>
  </p:normalViewPr>
  <p:slideViewPr>
    <p:cSldViewPr>
      <p:cViewPr>
        <p:scale>
          <a:sx n="90" d="100"/>
          <a:sy n="90" d="100"/>
        </p:scale>
        <p:origin x="-180" y="-2466"/>
      </p:cViewPr>
      <p:guideLst>
        <p:guide orient="horz" pos="1389"/>
        <p:guide orient="horz" pos="845"/>
        <p:guide orient="horz" pos="482"/>
        <p:guide orient="horz" pos="1752"/>
        <p:guide orient="horz" pos="3929"/>
        <p:guide orient="horz" pos="1071"/>
        <p:guide orient="horz" pos="2387"/>
        <p:guide pos="793"/>
        <p:guide pos="2109"/>
        <p:guide pos="5511"/>
        <p:guide pos="4921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2354F3-8F41-4B51-BBD1-E6051CB59C1E}" type="datetimeFigureOut">
              <a:rPr lang="ko-KR" altLang="en-US" smtClean="0"/>
              <a:pPr/>
              <a:t>2014-02-09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3537" cy="4471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445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F73A51-6D75-4D58-ADD8-F815416056F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7498868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Y:\동사섭_동영상\03_원고\03_pdf용 탬플릿\원고-디자인-템플릿_130729_01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 userDrawn="1"/>
        </p:nvSpPr>
        <p:spPr>
          <a:xfrm>
            <a:off x="0" y="2276872"/>
            <a:ext cx="9144000" cy="93610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>
            <a:noAutofit/>
          </a:bodyPr>
          <a:lstStyle/>
          <a:p>
            <a:pPr marL="0" marR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ko-KR" altLang="en-US" sz="8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맑은 고딕" pitchFamily="50" charset="-127"/>
              <a:ea typeface="맑은 고딕" pitchFamily="50" charset="-127"/>
              <a:cs typeface="+mj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Y:\동사섭_동영상\03_원고\03_pdf용 탬플릿\imgs\원고-디자인-템플릿_130802_02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9F29EBA-8062-49BD-A293-9CC9B65F99BA}" type="datetimeFigureOut">
              <a:rPr lang="ko-KR" altLang="en-US" smtClean="0">
                <a:solidFill>
                  <a:prstClr val="black"/>
                </a:solidFill>
              </a:rPr>
              <a:pPr/>
              <a:t>2014-02-09</a:t>
            </a:fld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25E8D0C-0CD6-4C1C-8165-DB4630E5EFDD}" type="slidenum">
              <a:rPr lang="ko-KR" altLang="en-US" smtClean="0">
                <a:solidFill>
                  <a:prstClr val="black"/>
                </a:solidFill>
              </a:rPr>
              <a:pPr/>
              <a:t>‹#›</a:t>
            </a:fld>
            <a:endParaRPr lang="ko-KR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Y:\동사섭_동영상\03_원고\03_pdf용 탬플릿\원고-디자인-템플릿_130729_04.jp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5" r:id="rId4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Y:\동사섭_동영상\03_원고\03_pdf용 탬플릿\140120\sample2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204864"/>
            <a:ext cx="9144000" cy="93610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</a:pPr>
            <a:r>
              <a:rPr lang="ko-KR" altLang="en-US" sz="8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수행 </a:t>
            </a:r>
            <a:r>
              <a:rPr lang="en-US" altLang="ko-KR" sz="8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4</a:t>
            </a:r>
            <a:r>
              <a:rPr lang="ko-KR" altLang="en-US" sz="8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위</a:t>
            </a:r>
            <a:endParaRPr lang="en-US" altLang="ko-KR" sz="88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맑은 고딕" pitchFamily="50" charset="-127"/>
              <a:ea typeface="맑은 고딕" pitchFamily="50" charset="-127"/>
            </a:endParaRPr>
          </a:p>
          <a:p>
            <a:pPr algn="ctr">
              <a:spcBef>
                <a:spcPct val="0"/>
              </a:spcBef>
            </a:pPr>
            <a:r>
              <a:rPr lang="en-US" altLang="ko-KR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修行 四位</a:t>
            </a:r>
            <a:r>
              <a:rPr lang="en-US" altLang="ko-KR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행 </a:t>
              </a:r>
              <a:r>
                <a:rPr kumimoji="1" lang="en-US" altLang="ko-KR" sz="3600" b="1" kern="0" dirty="0" smtClean="0">
                  <a:latin typeface="+mn-ea"/>
                </a:rPr>
                <a:t>4</a:t>
              </a:r>
              <a:r>
                <a:rPr kumimoji="1" lang="ko-KR" altLang="en-US" sz="3600" b="1" kern="0" dirty="0" smtClean="0">
                  <a:latin typeface="+mn-ea"/>
                </a:rPr>
                <a:t>위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수행 </a:t>
              </a:r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4</a:t>
              </a:r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위란</a:t>
              </a:r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? </a:t>
              </a: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수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23" name="그룹 15"/>
          <p:cNvGrpSpPr/>
          <p:nvPr/>
        </p:nvGrpSpPr>
        <p:grpSpPr>
          <a:xfrm>
            <a:off x="1619672" y="1832197"/>
            <a:ext cx="6624216" cy="395536"/>
            <a:chOff x="1619672" y="1832197"/>
            <a:chExt cx="6624216" cy="395536"/>
          </a:xfrm>
        </p:grpSpPr>
        <p:sp>
          <p:nvSpPr>
            <p:cNvPr id="25" name="직사각형 24"/>
            <p:cNvSpPr/>
            <p:nvPr/>
          </p:nvSpPr>
          <p:spPr>
            <a:xfrm>
              <a:off x="1932086" y="1835532"/>
              <a:ext cx="631180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수행의 </a:t>
              </a:r>
              <a:r>
                <a:rPr kumimoji="1" lang="en-US" altLang="ko-KR" b="1" kern="0" dirty="0" smtClean="0">
                  <a:solidFill>
                    <a:srgbClr val="008000"/>
                  </a:solidFill>
                  <a:latin typeface="+mn-ea"/>
                </a:rPr>
                <a:t>4 </a:t>
              </a:r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단계</a:t>
              </a:r>
            </a:p>
          </p:txBody>
        </p:sp>
        <p:pic>
          <p:nvPicPr>
            <p:cNvPr id="32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41" name="직사각형 40"/>
          <p:cNvSpPr/>
          <p:nvPr/>
        </p:nvSpPr>
        <p:spPr>
          <a:xfrm>
            <a:off x="2016224" y="2564904"/>
            <a:ext cx="6444208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latin typeface="+mn-ea"/>
              </a:rPr>
              <a:t>수행 </a:t>
            </a:r>
            <a:r>
              <a:rPr lang="en-US" altLang="ko-KR" sz="1600" dirty="0" smtClean="0">
                <a:latin typeface="+mn-ea"/>
              </a:rPr>
              <a:t>4</a:t>
            </a:r>
            <a:r>
              <a:rPr lang="ko-KR" altLang="en-US" sz="1600" dirty="0" smtClean="0">
                <a:latin typeface="+mn-ea"/>
              </a:rPr>
              <a:t>위란 </a:t>
            </a:r>
            <a:r>
              <a:rPr lang="ko-KR" altLang="en-US" sz="1600" dirty="0" err="1" smtClean="0">
                <a:latin typeface="+mn-ea"/>
              </a:rPr>
              <a:t>수도위차</a:t>
            </a:r>
            <a:r>
              <a:rPr lang="en-US" altLang="ko-KR" sz="1600" dirty="0" smtClean="0">
                <a:latin typeface="+mn-ea"/>
              </a:rPr>
              <a:t>(</a:t>
            </a:r>
            <a:r>
              <a:rPr lang="ko-KR" altLang="en-US" sz="1600" dirty="0" err="1" smtClean="0">
                <a:latin typeface="+mn-ea"/>
              </a:rPr>
              <a:t>修道位次</a:t>
            </a:r>
            <a:r>
              <a:rPr lang="en-US" altLang="ko-KR" sz="1600" dirty="0" smtClean="0">
                <a:latin typeface="+mn-ea"/>
              </a:rPr>
              <a:t>)*</a:t>
            </a:r>
            <a:r>
              <a:rPr lang="ko-KR" altLang="en-US" sz="1600" dirty="0" smtClean="0">
                <a:latin typeface="+mn-ea"/>
              </a:rPr>
              <a:t>와 같은 것으로써 수행의 단계는 여러 가지로 나누어 볼 수 있음</a:t>
            </a:r>
            <a:endParaRPr lang="en-US" altLang="ko-KR" sz="1600" dirty="0" smtClean="0">
              <a:latin typeface="+mn-ea"/>
            </a:endParaRPr>
          </a:p>
          <a:p>
            <a:pPr marL="542925" lvl="1" indent="-180975" latinLnBrk="0">
              <a:lnSpc>
                <a:spcPct val="150000"/>
              </a:lnSpc>
              <a:buClr>
                <a:srgbClr val="285DA6"/>
              </a:buClr>
              <a:buBlip>
                <a:blip r:embed="rId3"/>
              </a:buBlip>
            </a:pPr>
            <a:r>
              <a:rPr lang="ko-KR" altLang="en-US" sz="1400" dirty="0" err="1" smtClean="0">
                <a:latin typeface="+mn-ea"/>
              </a:rPr>
              <a:t>동사섭</a:t>
            </a:r>
            <a:r>
              <a:rPr lang="ko-KR" altLang="en-US" sz="1400" dirty="0" smtClean="0">
                <a:latin typeface="+mn-ea"/>
              </a:rPr>
              <a:t> 수행 </a:t>
            </a:r>
            <a:r>
              <a:rPr lang="en-US" altLang="ko-KR" sz="1400" dirty="0" smtClean="0">
                <a:latin typeface="+mn-ea"/>
              </a:rPr>
              <a:t>4</a:t>
            </a:r>
            <a:r>
              <a:rPr lang="ko-KR" altLang="en-US" sz="1400" dirty="0" smtClean="0">
                <a:latin typeface="+mn-ea"/>
              </a:rPr>
              <a:t>위</a:t>
            </a:r>
            <a:r>
              <a:rPr lang="en-US" altLang="ko-KR" sz="1400" dirty="0" smtClean="0">
                <a:latin typeface="+mn-ea"/>
              </a:rPr>
              <a:t>(</a:t>
            </a:r>
            <a:r>
              <a:rPr lang="ko-KR" altLang="en-US" sz="1400" dirty="0" smtClean="0">
                <a:latin typeface="+mn-ea"/>
              </a:rPr>
              <a:t>修行 四位</a:t>
            </a:r>
            <a:r>
              <a:rPr lang="en-US" altLang="ko-KR" sz="1400" dirty="0" smtClean="0">
                <a:latin typeface="+mn-ea"/>
              </a:rPr>
              <a:t>)</a:t>
            </a:r>
            <a:r>
              <a:rPr lang="ko-KR" altLang="en-US" sz="1400" dirty="0" smtClean="0">
                <a:latin typeface="+mn-ea"/>
              </a:rPr>
              <a:t>는 수행의 단계를 통합하여 네 단계로 제시하고 있음</a:t>
            </a:r>
            <a:endParaRPr lang="en-US" altLang="ko-KR" sz="1400" dirty="0" smtClean="0"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buClr>
                <a:srgbClr val="285DA6"/>
              </a:buClr>
              <a:buBlip>
                <a:blip r:embed="rId3"/>
              </a:buBlip>
            </a:pPr>
            <a:endParaRPr lang="en-US" altLang="ko-KR" sz="1600" dirty="0" smtClean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12" name="모서리가 둥근 직사각형 11"/>
          <p:cNvSpPr/>
          <p:nvPr/>
        </p:nvSpPr>
        <p:spPr bwMode="auto">
          <a:xfrm>
            <a:off x="2124075" y="5373216"/>
            <a:ext cx="6264350" cy="1152128"/>
          </a:xfrm>
          <a:prstGeom prst="roundRect">
            <a:avLst>
              <a:gd name="adj" fmla="val 0"/>
            </a:avLst>
          </a:prstGeom>
          <a:solidFill>
            <a:schemeClr val="bg1">
              <a:lumMod val="75000"/>
              <a:alpha val="5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marL="371475" indent="-19050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200" dirty="0" err="1" smtClean="0">
                <a:solidFill>
                  <a:schemeClr val="tx1"/>
                </a:solidFill>
                <a:latin typeface="+mn-ea"/>
              </a:rPr>
              <a:t>수도위차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(</a:t>
            </a:r>
            <a:r>
              <a:rPr lang="ko-KR" altLang="en-US" sz="1200" dirty="0" err="1" smtClean="0">
                <a:solidFill>
                  <a:schemeClr val="tx1"/>
                </a:solidFill>
                <a:latin typeface="+mn-ea"/>
              </a:rPr>
              <a:t>修道位次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) :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불교에서 인격을 완성시키는 수행의 단계들을 일컫는 말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수행은 단숨에 높은 위치에 오를 수 있는 것이 아니며 여러 단계를 거쳐서 이루어짐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 10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위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, 11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위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, 51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위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, 52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위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, 41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위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, 42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위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, 56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위 등 여러 수행 </a:t>
            </a:r>
            <a:r>
              <a:rPr lang="ko-KR" altLang="en-US" sz="1200" dirty="0" err="1" smtClean="0">
                <a:solidFill>
                  <a:schemeClr val="tx1"/>
                </a:solidFill>
                <a:latin typeface="+mn-ea"/>
              </a:rPr>
              <a:t>단계법들이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 있음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행 </a:t>
              </a:r>
              <a:r>
                <a:rPr kumimoji="1" lang="en-US" altLang="ko-KR" sz="3600" b="1" kern="0" dirty="0" smtClean="0">
                  <a:latin typeface="+mn-ea"/>
                </a:rPr>
                <a:t>4</a:t>
              </a:r>
              <a:r>
                <a:rPr kumimoji="1" lang="ko-KR" altLang="en-US" sz="3600" b="1" kern="0" dirty="0" smtClean="0">
                  <a:latin typeface="+mn-ea"/>
                </a:rPr>
                <a:t>위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수행 </a:t>
              </a:r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4</a:t>
              </a:r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위란</a:t>
              </a:r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? </a:t>
              </a: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수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6624216" cy="395536"/>
            <a:chOff x="1619672" y="1832197"/>
            <a:chExt cx="6624216" cy="395536"/>
          </a:xfrm>
        </p:grpSpPr>
        <p:sp>
          <p:nvSpPr>
            <p:cNvPr id="25" name="직사각형 24"/>
            <p:cNvSpPr/>
            <p:nvPr/>
          </p:nvSpPr>
          <p:spPr>
            <a:xfrm>
              <a:off x="1932086" y="1835532"/>
              <a:ext cx="631180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수행의 </a:t>
              </a:r>
              <a:r>
                <a:rPr kumimoji="1" lang="en-US" altLang="ko-KR" b="1" kern="0" dirty="0" smtClean="0">
                  <a:solidFill>
                    <a:srgbClr val="008000"/>
                  </a:solidFill>
                  <a:latin typeface="+mn-ea"/>
                </a:rPr>
                <a:t>4 </a:t>
              </a:r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단계</a:t>
              </a:r>
            </a:p>
          </p:txBody>
        </p:sp>
        <p:pic>
          <p:nvPicPr>
            <p:cNvPr id="32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2" name="모서리가 둥근 직사각형 11"/>
          <p:cNvSpPr/>
          <p:nvPr/>
        </p:nvSpPr>
        <p:spPr bwMode="auto">
          <a:xfrm>
            <a:off x="2411760" y="2780159"/>
            <a:ext cx="3240360" cy="504825"/>
          </a:xfrm>
          <a:prstGeom prst="roundRect">
            <a:avLst>
              <a:gd name="adj" fmla="val 50000"/>
            </a:avLst>
          </a:prstGeom>
          <a:solidFill>
            <a:schemeClr val="accent3">
              <a:lumMod val="60000"/>
              <a:lumOff val="4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lvl="0" algn="ctr" eaLnBrk="0" latinLnBrk="0">
              <a:defRPr/>
            </a:pPr>
            <a:r>
              <a:rPr lang="en-US" altLang="ko-KR" sz="1600" b="1" kern="0" dirty="0" smtClean="0">
                <a:solidFill>
                  <a:sysClr val="windowText" lastClr="000000"/>
                </a:solidFill>
                <a:latin typeface="맑은 고딕" pitchFamily="50" charset="-127"/>
                <a:ea typeface="맑은 고딕" pitchFamily="50" charset="-127"/>
              </a:rPr>
              <a:t>1. </a:t>
            </a:r>
            <a:r>
              <a:rPr lang="ko-KR" altLang="en-US" sz="1600" b="1" kern="0" dirty="0" smtClean="0">
                <a:solidFill>
                  <a:sysClr val="windowText" lastClr="000000"/>
                </a:solidFill>
                <a:latin typeface="맑은 고딕" pitchFamily="50" charset="-127"/>
                <a:ea typeface="맑은 고딕" pitchFamily="50" charset="-127"/>
              </a:rPr>
              <a:t>가치관 정립</a:t>
            </a:r>
            <a:endParaRPr kumimoji="0" lang="ko-KR" altLang="en-US" sz="1600" b="1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3" name="모서리가 둥근 직사각형 12"/>
          <p:cNvSpPr/>
          <p:nvPr/>
        </p:nvSpPr>
        <p:spPr bwMode="auto">
          <a:xfrm>
            <a:off x="2411760" y="3620252"/>
            <a:ext cx="3240360" cy="504825"/>
          </a:xfrm>
          <a:prstGeom prst="roundRect">
            <a:avLst>
              <a:gd name="adj" fmla="val 50000"/>
            </a:avLst>
          </a:prstGeom>
          <a:solidFill>
            <a:schemeClr val="accent3">
              <a:lumMod val="60000"/>
              <a:lumOff val="4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lvl="0" algn="ctr" eaLnBrk="0" latinLnBrk="0">
              <a:defRPr/>
            </a:pPr>
            <a:r>
              <a:rPr lang="en-US" altLang="ko-KR" sz="1600" b="1" kern="0" dirty="0" smtClean="0">
                <a:solidFill>
                  <a:sysClr val="windowText" lastClr="000000"/>
                </a:solidFill>
                <a:latin typeface="맑은 고딕" pitchFamily="50" charset="-127"/>
                <a:ea typeface="맑은 고딕" pitchFamily="50" charset="-127"/>
              </a:rPr>
              <a:t>2. </a:t>
            </a:r>
            <a:r>
              <a:rPr lang="ko-KR" altLang="en-US" sz="1600" b="1" kern="0" dirty="0" err="1" smtClean="0">
                <a:solidFill>
                  <a:sysClr val="windowText" lastClr="000000"/>
                </a:solidFill>
                <a:latin typeface="맑은 고딕" pitchFamily="50" charset="-127"/>
                <a:ea typeface="맑은 고딕" pitchFamily="50" charset="-127"/>
              </a:rPr>
              <a:t>체해탈</a:t>
            </a:r>
            <a:r>
              <a:rPr lang="ko-KR" altLang="en-US" sz="1600" b="1" kern="0" dirty="0" smtClean="0">
                <a:solidFill>
                  <a:sysClr val="windowText" lastClr="000000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en-US" altLang="ko-KR" sz="1600" b="1" kern="0" dirty="0" smtClean="0">
                <a:solidFill>
                  <a:sysClr val="windowText" lastClr="000000"/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600" b="1" kern="0" dirty="0" err="1" smtClean="0">
                <a:solidFill>
                  <a:sysClr val="windowText" lastClr="000000"/>
                </a:solidFill>
                <a:latin typeface="맑은 고딕" pitchFamily="50" charset="-127"/>
                <a:ea typeface="맑은 고딕" pitchFamily="50" charset="-127"/>
              </a:rPr>
              <a:t>體解脫</a:t>
            </a:r>
            <a:r>
              <a:rPr lang="en-US" altLang="ko-KR" sz="1600" b="1" kern="0" dirty="0" smtClean="0">
                <a:solidFill>
                  <a:sysClr val="windowText" lastClr="000000"/>
                </a:solidFill>
                <a:latin typeface="맑은 고딕" pitchFamily="50" charset="-127"/>
                <a:ea typeface="맑은 고딕" pitchFamily="50" charset="-127"/>
              </a:rPr>
              <a:t>)</a:t>
            </a:r>
            <a:endParaRPr lang="ko-KR" altLang="en-US" sz="1600" b="1" kern="0" dirty="0" smtClean="0">
              <a:solidFill>
                <a:sysClr val="windowText" lastClr="00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4" name="모서리가 둥근 직사각형 13"/>
          <p:cNvSpPr/>
          <p:nvPr/>
        </p:nvSpPr>
        <p:spPr bwMode="auto">
          <a:xfrm>
            <a:off x="2411760" y="4460345"/>
            <a:ext cx="3240360" cy="504825"/>
          </a:xfrm>
          <a:prstGeom prst="roundRect">
            <a:avLst>
              <a:gd name="adj" fmla="val 50000"/>
            </a:avLst>
          </a:prstGeom>
          <a:solidFill>
            <a:schemeClr val="accent3">
              <a:lumMod val="60000"/>
              <a:lumOff val="4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algn="ctr" eaLnBrk="0" latinLnBrk="0">
              <a:defRPr/>
            </a:pPr>
            <a:r>
              <a:rPr lang="en-US" altLang="ko-KR" sz="1600" b="1" kern="0" dirty="0" smtClean="0">
                <a:solidFill>
                  <a:sysClr val="windowText" lastClr="000000"/>
                </a:solidFill>
                <a:latin typeface="맑은 고딕" pitchFamily="50" charset="-127"/>
                <a:ea typeface="맑은 고딕" pitchFamily="50" charset="-127"/>
              </a:rPr>
              <a:t>3. </a:t>
            </a:r>
            <a:r>
              <a:rPr lang="ko-KR" altLang="en-US" sz="1600" b="1" kern="0" dirty="0" err="1" smtClean="0">
                <a:solidFill>
                  <a:sysClr val="windowText" lastClr="000000"/>
                </a:solidFill>
                <a:latin typeface="맑은 고딕" pitchFamily="50" charset="-127"/>
                <a:ea typeface="맑은 고딕" pitchFamily="50" charset="-127"/>
              </a:rPr>
              <a:t>용해탈</a:t>
            </a:r>
            <a:r>
              <a:rPr lang="ko-KR" altLang="en-US" sz="1600" b="1" kern="0" dirty="0" smtClean="0">
                <a:solidFill>
                  <a:sysClr val="windowText" lastClr="000000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en-US" altLang="ko-KR" sz="1600" b="1" kern="0" dirty="0" smtClean="0">
                <a:solidFill>
                  <a:sysClr val="windowText" lastClr="000000"/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600" b="1" kern="0" dirty="0" err="1" smtClean="0">
                <a:solidFill>
                  <a:sysClr val="windowText" lastClr="000000"/>
                </a:solidFill>
                <a:latin typeface="맑은 고딕" pitchFamily="50" charset="-127"/>
                <a:ea typeface="맑은 고딕" pitchFamily="50" charset="-127"/>
              </a:rPr>
              <a:t>用解脫</a:t>
            </a:r>
            <a:r>
              <a:rPr lang="en-US" altLang="ko-KR" sz="1600" b="1" kern="0" dirty="0" smtClean="0">
                <a:solidFill>
                  <a:sysClr val="windowText" lastClr="000000"/>
                </a:solidFill>
                <a:latin typeface="맑은 고딕" pitchFamily="50" charset="-127"/>
                <a:ea typeface="맑은 고딕" pitchFamily="50" charset="-127"/>
              </a:rPr>
              <a:t>)</a:t>
            </a:r>
            <a:endParaRPr lang="ko-KR" altLang="en-US" sz="1600" b="1" kern="0" dirty="0" smtClean="0">
              <a:solidFill>
                <a:sysClr val="windowText" lastClr="00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5" name="모서리가 둥근 직사각형 14"/>
          <p:cNvSpPr/>
          <p:nvPr/>
        </p:nvSpPr>
        <p:spPr bwMode="auto">
          <a:xfrm>
            <a:off x="2411760" y="5300439"/>
            <a:ext cx="3240360" cy="504825"/>
          </a:xfrm>
          <a:prstGeom prst="roundRect">
            <a:avLst>
              <a:gd name="adj" fmla="val 50000"/>
            </a:avLst>
          </a:prstGeom>
          <a:solidFill>
            <a:schemeClr val="accent3">
              <a:lumMod val="60000"/>
              <a:lumOff val="4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algn="ctr" eaLnBrk="0" latinLnBrk="0">
              <a:defRPr/>
            </a:pPr>
            <a:r>
              <a:rPr lang="en-US" altLang="ko-KR" sz="1600" b="1" kern="0" dirty="0" smtClean="0">
                <a:solidFill>
                  <a:sysClr val="windowText" lastClr="000000"/>
                </a:solidFill>
                <a:latin typeface="맑은 고딕" pitchFamily="50" charset="-127"/>
                <a:ea typeface="맑은 고딕" pitchFamily="50" charset="-127"/>
              </a:rPr>
              <a:t>4. </a:t>
            </a:r>
            <a:r>
              <a:rPr lang="ko-KR" altLang="en-US" sz="1600" b="1" kern="0" dirty="0" smtClean="0">
                <a:solidFill>
                  <a:sysClr val="windowText" lastClr="000000"/>
                </a:solidFill>
                <a:latin typeface="맑은 고딕" pitchFamily="50" charset="-127"/>
                <a:ea typeface="맑은 고딕" pitchFamily="50" charset="-127"/>
              </a:rPr>
              <a:t>무의식해탈 </a:t>
            </a:r>
            <a:r>
              <a:rPr lang="en-US" altLang="ko-KR" sz="1600" b="1" kern="0" dirty="0" smtClean="0">
                <a:solidFill>
                  <a:sysClr val="windowText" lastClr="000000"/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600" b="1" kern="0" dirty="0" smtClean="0">
                <a:solidFill>
                  <a:sysClr val="windowText" lastClr="000000"/>
                </a:solidFill>
                <a:latin typeface="맑은 고딕" pitchFamily="50" charset="-127"/>
                <a:ea typeface="맑은 고딕" pitchFamily="50" charset="-127"/>
              </a:rPr>
              <a:t>無意識解脫</a:t>
            </a:r>
            <a:r>
              <a:rPr lang="en-US" altLang="ko-KR" sz="1600" b="1" kern="0" dirty="0" smtClean="0">
                <a:solidFill>
                  <a:sysClr val="windowText" lastClr="000000"/>
                </a:solidFill>
                <a:latin typeface="맑은 고딕" pitchFamily="50" charset="-127"/>
                <a:ea typeface="맑은 고딕" pitchFamily="50" charset="-127"/>
              </a:rPr>
              <a:t>)</a:t>
            </a:r>
            <a:endParaRPr lang="ko-KR" altLang="en-US" sz="1600" b="1" kern="0" dirty="0" smtClean="0">
              <a:solidFill>
                <a:sysClr val="windowText" lastClr="00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행 </a:t>
              </a:r>
              <a:r>
                <a:rPr kumimoji="1" lang="en-US" altLang="ko-KR" sz="3600" b="1" kern="0" dirty="0" smtClean="0">
                  <a:latin typeface="+mn-ea"/>
                </a:rPr>
                <a:t>4</a:t>
              </a:r>
              <a:r>
                <a:rPr kumimoji="1" lang="ko-KR" altLang="en-US" sz="3600" b="1" kern="0" dirty="0" smtClean="0">
                  <a:latin typeface="+mn-ea"/>
                </a:rPr>
                <a:t>위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수행의 </a:t>
              </a:r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1</a:t>
              </a:r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단계</a:t>
              </a:r>
              <a:endParaRPr lang="en-US" altLang="ko-KR" sz="2800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수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>
        <p:nvSpPr>
          <p:cNvPr id="41" name="직사각형 40"/>
          <p:cNvSpPr/>
          <p:nvPr/>
        </p:nvSpPr>
        <p:spPr>
          <a:xfrm>
            <a:off x="2051720" y="2781300"/>
            <a:ext cx="6336704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latin typeface="+mn-ea"/>
              </a:rPr>
              <a:t>수행에 상응하는 가치관을 정립해야 함</a:t>
            </a:r>
            <a:r>
              <a:rPr lang="en-US" altLang="ko-KR" sz="1600" dirty="0" smtClean="0">
                <a:latin typeface="+mn-ea"/>
              </a:rPr>
              <a:t> </a:t>
            </a:r>
          </a:p>
          <a:p>
            <a:pPr marL="358775" lvl="1" indent="184150" latinLnBrk="0">
              <a:lnSpc>
                <a:spcPct val="150000"/>
              </a:lnSpc>
              <a:buClr>
                <a:srgbClr val="285DA6"/>
              </a:buClr>
              <a:buBlip>
                <a:blip r:embed="rId2"/>
              </a:buBlip>
            </a:pPr>
            <a:r>
              <a:rPr lang="en-US" altLang="ko-KR" sz="1400" dirty="0" smtClean="0">
                <a:latin typeface="+mn-ea"/>
              </a:rPr>
              <a:t>‘</a:t>
            </a:r>
            <a:r>
              <a:rPr lang="ko-KR" altLang="en-US" sz="14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수행이란 무엇이고</a:t>
            </a:r>
            <a:r>
              <a:rPr lang="en-US" altLang="ko-KR" sz="14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, </a:t>
            </a:r>
            <a:r>
              <a:rPr lang="ko-KR" altLang="en-US" sz="14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왜 필요하며</a:t>
            </a:r>
            <a:r>
              <a:rPr lang="en-US" altLang="ko-KR" sz="14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,</a:t>
            </a:r>
            <a:r>
              <a:rPr lang="ko-KR" altLang="en-US" sz="14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 어떻게 해야 하는가</a:t>
            </a:r>
            <a:r>
              <a:rPr lang="ko-KR" altLang="en-US" sz="1400" dirty="0" smtClean="0">
                <a:latin typeface="+mn-ea"/>
              </a:rPr>
              <a:t>’ 등에 대한 관점을</a:t>
            </a:r>
            <a:r>
              <a:rPr lang="en-US" altLang="ko-KR" sz="1400" dirty="0" smtClean="0">
                <a:latin typeface="+mn-ea"/>
              </a:rPr>
              <a:t> </a:t>
            </a:r>
            <a:r>
              <a:rPr lang="ko-KR" altLang="en-US" sz="1400" dirty="0" smtClean="0">
                <a:latin typeface="+mn-ea"/>
              </a:rPr>
              <a:t>정립</a:t>
            </a:r>
            <a:endParaRPr lang="en-US" altLang="ko-KR" sz="1400" dirty="0" smtClean="0"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buClr>
                <a:srgbClr val="285DA6"/>
              </a:buClr>
              <a:buBlip>
                <a:blip r:embed="rId2"/>
              </a:buBlip>
            </a:pPr>
            <a:endParaRPr lang="en-US" altLang="ko-KR" sz="1400" dirty="0" smtClean="0"/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가치관을 정립하면 자연스럽게 가치관대로 살게 됨</a:t>
            </a:r>
            <a:endParaRPr lang="en-US" altLang="ko-KR" sz="1600" dirty="0" smtClean="0"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buClr>
                <a:srgbClr val="285DA6"/>
              </a:buClr>
              <a:buBlip>
                <a:blip r:embed="rId2"/>
              </a:buBlip>
            </a:pPr>
            <a:r>
              <a:rPr lang="ko-KR" altLang="en-US" sz="1400" dirty="0" smtClean="0"/>
              <a:t>가치관을 바르게 정립하고 </a:t>
            </a:r>
            <a:r>
              <a:rPr lang="ko-KR" altLang="en-US" sz="1400" b="1" dirty="0" smtClean="0">
                <a:solidFill>
                  <a:schemeClr val="accent6">
                    <a:lumMod val="75000"/>
                  </a:schemeClr>
                </a:solidFill>
              </a:rPr>
              <a:t>가치관에 부합하는 삶</a:t>
            </a:r>
            <a:r>
              <a:rPr lang="ko-KR" altLang="en-US" sz="1400" dirty="0" smtClean="0"/>
              <a:t>을 살아야 함</a:t>
            </a:r>
            <a:endParaRPr lang="en-US" altLang="ko-KR" sz="1400" dirty="0" smtClean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14" name="모서리가 둥근 직사각형 13"/>
          <p:cNvSpPr/>
          <p:nvPr/>
        </p:nvSpPr>
        <p:spPr bwMode="auto">
          <a:xfrm>
            <a:off x="1763688" y="1700213"/>
            <a:ext cx="3240360" cy="504825"/>
          </a:xfrm>
          <a:prstGeom prst="roundRect">
            <a:avLst>
              <a:gd name="adj" fmla="val 50000"/>
            </a:avLst>
          </a:prstGeom>
          <a:solidFill>
            <a:schemeClr val="accent3">
              <a:lumMod val="60000"/>
              <a:lumOff val="4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lvl="0" algn="ctr" eaLnBrk="0" latinLnBrk="0">
              <a:defRPr/>
            </a:pPr>
            <a:r>
              <a:rPr lang="en-US" altLang="ko-KR" sz="1600" b="1" kern="0" dirty="0" smtClean="0">
                <a:solidFill>
                  <a:sysClr val="windowText" lastClr="000000"/>
                </a:solidFill>
                <a:latin typeface="맑은 고딕" pitchFamily="50" charset="-127"/>
                <a:ea typeface="맑은 고딕" pitchFamily="50" charset="-127"/>
              </a:rPr>
              <a:t>1. </a:t>
            </a:r>
            <a:r>
              <a:rPr lang="ko-KR" altLang="en-US" sz="1600" b="1" kern="0" dirty="0" smtClean="0">
                <a:solidFill>
                  <a:sysClr val="windowText" lastClr="000000"/>
                </a:solidFill>
                <a:latin typeface="맑은 고딕" pitchFamily="50" charset="-127"/>
                <a:ea typeface="맑은 고딕" pitchFamily="50" charset="-127"/>
              </a:rPr>
              <a:t>가치관 정립</a:t>
            </a:r>
            <a:endParaRPr kumimoji="0" lang="ko-KR" altLang="en-US" sz="1600" b="1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행 </a:t>
              </a:r>
              <a:r>
                <a:rPr kumimoji="1" lang="en-US" altLang="ko-KR" sz="3600" b="1" kern="0" dirty="0" smtClean="0">
                  <a:latin typeface="+mn-ea"/>
                </a:rPr>
                <a:t>4</a:t>
              </a:r>
              <a:r>
                <a:rPr kumimoji="1" lang="ko-KR" altLang="en-US" sz="3600" b="1" kern="0" dirty="0" smtClean="0">
                  <a:latin typeface="+mn-ea"/>
                </a:rPr>
                <a:t>위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수행의 </a:t>
              </a:r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2</a:t>
              </a:r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단계</a:t>
              </a:r>
              <a:endParaRPr lang="en-US" altLang="ko-KR" sz="2800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수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>
        <p:nvSpPr>
          <p:cNvPr id="41" name="직사각형 40"/>
          <p:cNvSpPr/>
          <p:nvPr/>
        </p:nvSpPr>
        <p:spPr>
          <a:xfrm>
            <a:off x="2051720" y="2781300"/>
            <a:ext cx="633670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latin typeface="+mn-ea"/>
              </a:rPr>
              <a:t>명상을 통한 해탈 </a:t>
            </a:r>
            <a:endParaRPr lang="en-US" altLang="ko-KR" sz="1600" dirty="0" smtClean="0">
              <a:latin typeface="+mn-ea"/>
            </a:endParaRPr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가치관에 대해 명상을 하면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가치관에 상응하는 자유로운 마음</a:t>
            </a:r>
            <a:r>
              <a:rPr lang="ko-KR" altLang="en-US" sz="1600" dirty="0" smtClean="0"/>
              <a:t>을 가지게 되며 이 상태를 </a:t>
            </a:r>
            <a:r>
              <a:rPr lang="ko-KR" altLang="en-US" sz="1600" dirty="0" err="1" smtClean="0"/>
              <a:t>체해탈</a:t>
            </a:r>
            <a:r>
              <a:rPr lang="en-US" altLang="ko-KR" sz="1600" dirty="0" smtClean="0"/>
              <a:t>(</a:t>
            </a:r>
            <a:r>
              <a:rPr lang="ko-KR" altLang="en-US" sz="1600" dirty="0" err="1" smtClean="0"/>
              <a:t>體解脫</a:t>
            </a:r>
            <a:r>
              <a:rPr lang="en-US" altLang="ko-KR" sz="1600" dirty="0" smtClean="0"/>
              <a:t>) </a:t>
            </a:r>
            <a:r>
              <a:rPr lang="ko-KR" altLang="en-US" sz="1600" dirty="0" smtClean="0"/>
              <a:t>이라고 함</a:t>
            </a:r>
            <a:endParaRPr lang="en-US" altLang="ko-KR" sz="1600" dirty="0" smtClean="0"/>
          </a:p>
        </p:txBody>
      </p:sp>
      <p:sp>
        <p:nvSpPr>
          <p:cNvPr id="14" name="모서리가 둥근 직사각형 13"/>
          <p:cNvSpPr/>
          <p:nvPr/>
        </p:nvSpPr>
        <p:spPr bwMode="auto">
          <a:xfrm>
            <a:off x="1763688" y="1700213"/>
            <a:ext cx="3240360" cy="504825"/>
          </a:xfrm>
          <a:prstGeom prst="roundRect">
            <a:avLst>
              <a:gd name="adj" fmla="val 50000"/>
            </a:avLst>
          </a:prstGeom>
          <a:solidFill>
            <a:schemeClr val="accent3">
              <a:lumMod val="60000"/>
              <a:lumOff val="4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lvl="0" algn="ctr" eaLnBrk="0" latinLnBrk="0">
              <a:defRPr/>
            </a:pPr>
            <a:r>
              <a:rPr lang="en-US" altLang="ko-KR" sz="1600" b="1" kern="0" dirty="0" smtClean="0">
                <a:solidFill>
                  <a:sysClr val="windowText" lastClr="000000"/>
                </a:solidFill>
                <a:latin typeface="맑은 고딕" pitchFamily="50" charset="-127"/>
                <a:ea typeface="맑은 고딕" pitchFamily="50" charset="-127"/>
              </a:rPr>
              <a:t>2. </a:t>
            </a:r>
            <a:r>
              <a:rPr lang="ko-KR" altLang="en-US" sz="1600" b="1" kern="0" dirty="0" err="1" smtClean="0">
                <a:solidFill>
                  <a:sysClr val="windowText" lastClr="000000"/>
                </a:solidFill>
                <a:latin typeface="맑은 고딕" pitchFamily="50" charset="-127"/>
                <a:ea typeface="맑은 고딕" pitchFamily="50" charset="-127"/>
              </a:rPr>
              <a:t>체해탈</a:t>
            </a:r>
            <a:r>
              <a:rPr lang="ko-KR" altLang="en-US" sz="1600" b="1" kern="0" dirty="0" smtClean="0">
                <a:solidFill>
                  <a:sysClr val="windowText" lastClr="000000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en-US" altLang="ko-KR" sz="1600" b="1" kern="0" dirty="0" smtClean="0">
                <a:solidFill>
                  <a:sysClr val="windowText" lastClr="000000"/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600" b="1" kern="0" dirty="0" err="1" smtClean="0">
                <a:solidFill>
                  <a:sysClr val="windowText" lastClr="000000"/>
                </a:solidFill>
                <a:latin typeface="맑은 고딕" pitchFamily="50" charset="-127"/>
                <a:ea typeface="맑은 고딕" pitchFamily="50" charset="-127"/>
              </a:rPr>
              <a:t>體解脫</a:t>
            </a:r>
            <a:r>
              <a:rPr lang="en-US" altLang="ko-KR" sz="1600" b="1" kern="0" dirty="0" smtClean="0">
                <a:solidFill>
                  <a:sysClr val="windowText" lastClr="000000"/>
                </a:solidFill>
                <a:latin typeface="맑은 고딕" pitchFamily="50" charset="-127"/>
                <a:ea typeface="맑은 고딕" pitchFamily="50" charset="-127"/>
              </a:rPr>
              <a:t>)</a:t>
            </a:r>
            <a:endParaRPr kumimoji="0" lang="ko-KR" altLang="en-US" sz="1600" b="1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행 </a:t>
              </a:r>
              <a:r>
                <a:rPr kumimoji="1" lang="en-US" altLang="ko-KR" sz="3600" b="1" kern="0" dirty="0" smtClean="0">
                  <a:latin typeface="+mn-ea"/>
                </a:rPr>
                <a:t>4</a:t>
              </a:r>
              <a:r>
                <a:rPr kumimoji="1" lang="ko-KR" altLang="en-US" sz="3600" b="1" kern="0" dirty="0" smtClean="0">
                  <a:latin typeface="+mn-ea"/>
                </a:rPr>
                <a:t>위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수행의 </a:t>
              </a:r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3</a:t>
              </a:r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단계</a:t>
              </a:r>
              <a:endParaRPr lang="en-US" altLang="ko-KR" sz="2800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수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>
        <p:nvSpPr>
          <p:cNvPr id="41" name="직사각형 40"/>
          <p:cNvSpPr/>
          <p:nvPr/>
        </p:nvSpPr>
        <p:spPr>
          <a:xfrm>
            <a:off x="2051720" y="2781300"/>
            <a:ext cx="6336704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latin typeface="+mn-ea"/>
              </a:rPr>
              <a:t>삶을 통해 이루어지는 해탈 </a:t>
            </a:r>
            <a:endParaRPr lang="en-US" altLang="ko-KR" sz="1600" dirty="0" smtClean="0">
              <a:latin typeface="+mn-ea"/>
            </a:endParaRPr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err="1" smtClean="0"/>
              <a:t>체해탈이</a:t>
            </a:r>
            <a:r>
              <a:rPr lang="ko-KR" altLang="en-US" sz="1600" dirty="0" smtClean="0"/>
              <a:t> 내면화되면서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생활 전반에서 걸림 없는 자유로움</a:t>
            </a:r>
            <a:r>
              <a:rPr lang="ko-KR" altLang="en-US" sz="1600" dirty="0" smtClean="0"/>
              <a:t>을 가지게 됨</a:t>
            </a:r>
            <a:endParaRPr lang="en-US" altLang="ko-KR" sz="1600" dirty="0" smtClean="0">
              <a:latin typeface="+mn-ea"/>
            </a:endParaRPr>
          </a:p>
          <a:p>
            <a:pPr marL="542925" lvl="1" indent="-180975" latinLnBrk="0">
              <a:lnSpc>
                <a:spcPct val="150000"/>
              </a:lnSpc>
              <a:buClr>
                <a:srgbClr val="285DA6"/>
              </a:buClr>
              <a:buBlip>
                <a:blip r:embed="rId2"/>
              </a:buBlip>
            </a:pPr>
            <a:r>
              <a:rPr lang="ko-KR" altLang="en-US" sz="1400" dirty="0" smtClean="0">
                <a:latin typeface="+mn-ea"/>
              </a:rPr>
              <a:t>과거의 생활 전반에 걸쳐서 걸리던 마음이 사라지고 진정한 마음의 자유로움을 가지고 살게 됨</a:t>
            </a:r>
            <a:endParaRPr lang="en-US" altLang="ko-KR" sz="1400" dirty="0" smtClean="0">
              <a:latin typeface="+mn-ea"/>
            </a:endParaRPr>
          </a:p>
        </p:txBody>
      </p:sp>
      <p:sp>
        <p:nvSpPr>
          <p:cNvPr id="14" name="모서리가 둥근 직사각형 13"/>
          <p:cNvSpPr/>
          <p:nvPr/>
        </p:nvSpPr>
        <p:spPr bwMode="auto">
          <a:xfrm>
            <a:off x="1763688" y="1700213"/>
            <a:ext cx="3240360" cy="504825"/>
          </a:xfrm>
          <a:prstGeom prst="roundRect">
            <a:avLst>
              <a:gd name="adj" fmla="val 50000"/>
            </a:avLst>
          </a:prstGeom>
          <a:solidFill>
            <a:schemeClr val="accent3">
              <a:lumMod val="60000"/>
              <a:lumOff val="4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algn="ctr" eaLnBrk="0" latinLnBrk="0">
              <a:defRPr/>
            </a:pPr>
            <a:r>
              <a:rPr lang="en-US" altLang="ko-KR" sz="1600" b="1" dirty="0" smtClean="0"/>
              <a:t>3. </a:t>
            </a:r>
            <a:r>
              <a:rPr lang="ko-KR" altLang="en-US" sz="1600" b="1" kern="0" dirty="0" err="1" smtClean="0">
                <a:solidFill>
                  <a:sysClr val="windowText" lastClr="000000"/>
                </a:solidFill>
                <a:latin typeface="맑은 고딕" pitchFamily="50" charset="-127"/>
                <a:ea typeface="맑은 고딕" pitchFamily="50" charset="-127"/>
              </a:rPr>
              <a:t>용해탈</a:t>
            </a:r>
            <a:r>
              <a:rPr lang="ko-KR" altLang="en-US" sz="1600" b="1" kern="0" dirty="0" smtClean="0">
                <a:solidFill>
                  <a:sysClr val="windowText" lastClr="000000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en-US" altLang="ko-KR" sz="1600" b="1" kern="0" dirty="0" smtClean="0">
                <a:solidFill>
                  <a:sysClr val="windowText" lastClr="000000"/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600" b="1" kern="0" dirty="0" err="1" smtClean="0">
                <a:solidFill>
                  <a:sysClr val="windowText" lastClr="000000"/>
                </a:solidFill>
                <a:latin typeface="맑은 고딕" pitchFamily="50" charset="-127"/>
                <a:ea typeface="맑은 고딕" pitchFamily="50" charset="-127"/>
              </a:rPr>
              <a:t>用解脫</a:t>
            </a:r>
            <a:r>
              <a:rPr lang="en-US" altLang="ko-KR" sz="1600" b="1" kern="0" dirty="0" smtClean="0">
                <a:solidFill>
                  <a:sysClr val="windowText" lastClr="000000"/>
                </a:solidFill>
                <a:latin typeface="맑은 고딕" pitchFamily="50" charset="-127"/>
                <a:ea typeface="맑은 고딕" pitchFamily="50" charset="-127"/>
              </a:rPr>
              <a:t>)</a:t>
            </a:r>
            <a:endParaRPr lang="ko-KR" altLang="en-US" sz="1600" b="1" kern="0" dirty="0" smtClean="0">
              <a:solidFill>
                <a:sysClr val="windowText" lastClr="00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행 </a:t>
              </a:r>
              <a:r>
                <a:rPr kumimoji="1" lang="en-US" altLang="ko-KR" sz="3600" b="1" kern="0" dirty="0" smtClean="0">
                  <a:latin typeface="+mn-ea"/>
                </a:rPr>
                <a:t>4</a:t>
              </a:r>
              <a:r>
                <a:rPr kumimoji="1" lang="ko-KR" altLang="en-US" sz="3600" b="1" kern="0" dirty="0" smtClean="0">
                  <a:latin typeface="+mn-ea"/>
                </a:rPr>
                <a:t>위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수행의 </a:t>
              </a:r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4</a:t>
              </a:r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단계</a:t>
              </a:r>
              <a:endParaRPr lang="en-US" altLang="ko-KR" sz="2800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수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>
        <p:nvSpPr>
          <p:cNvPr id="41" name="직사각형 40"/>
          <p:cNvSpPr/>
          <p:nvPr/>
        </p:nvSpPr>
        <p:spPr>
          <a:xfrm>
            <a:off x="2051720" y="2781300"/>
            <a:ext cx="6336704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latin typeface="+mn-ea"/>
              </a:rPr>
              <a:t>무의식 수준까지 해탈된 상태 </a:t>
            </a:r>
            <a:endParaRPr lang="en-US" altLang="ko-KR" sz="1600" dirty="0" smtClean="0">
              <a:latin typeface="+mn-ea"/>
            </a:endParaRPr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err="1" smtClean="0"/>
              <a:t>용해탈</a:t>
            </a:r>
            <a:r>
              <a:rPr lang="en-US" altLang="ko-KR" sz="1600" dirty="0" smtClean="0"/>
              <a:t>(</a:t>
            </a:r>
            <a:r>
              <a:rPr lang="ko-KR" altLang="en-US" sz="1600" dirty="0" err="1" smtClean="0"/>
              <a:t>用解脫</a:t>
            </a:r>
            <a:r>
              <a:rPr lang="en-US" altLang="ko-KR" sz="1600" dirty="0" smtClean="0"/>
              <a:t>)</a:t>
            </a:r>
            <a:r>
              <a:rPr lang="ko-KR" altLang="en-US" sz="1600" dirty="0" smtClean="0"/>
              <a:t>이 잘 된 상태가 지속되면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꿈보다 더 깊은 무의식 수준에서조차 걸림이 없게</a:t>
            </a:r>
            <a:r>
              <a:rPr lang="ko-KR" altLang="en-US" sz="1600" dirty="0" smtClean="0"/>
              <a:t> 됨</a:t>
            </a:r>
            <a:endParaRPr lang="en-US" altLang="ko-KR" sz="1600" dirty="0" smtClean="0">
              <a:latin typeface="+mn-ea"/>
            </a:endParaRPr>
          </a:p>
          <a:p>
            <a:pPr marL="539750" lvl="1" indent="-177800" latinLnBrk="0">
              <a:lnSpc>
                <a:spcPct val="150000"/>
              </a:lnSpc>
              <a:buClr>
                <a:srgbClr val="285DA6"/>
              </a:buClr>
              <a:buBlip>
                <a:blip r:embed="rId2"/>
              </a:buBlip>
            </a:pPr>
            <a:r>
              <a:rPr lang="ko-KR" altLang="en-US" sz="1400" dirty="0" smtClean="0">
                <a:latin typeface="+mn-ea"/>
              </a:rPr>
              <a:t>의식 전체가</a:t>
            </a:r>
            <a:r>
              <a:rPr lang="en-US" altLang="ko-KR" sz="1400" dirty="0" smtClean="0">
                <a:latin typeface="+mn-ea"/>
              </a:rPr>
              <a:t> </a:t>
            </a:r>
            <a:r>
              <a:rPr lang="ko-KR" altLang="en-US" sz="1400" dirty="0" smtClean="0">
                <a:latin typeface="+mn-ea"/>
              </a:rPr>
              <a:t>일체 걸림 없이 허공처럼 자유로워지는 </a:t>
            </a:r>
            <a:r>
              <a:rPr lang="ko-KR" altLang="en-US" sz="1400" dirty="0" err="1" smtClean="0">
                <a:latin typeface="+mn-ea"/>
              </a:rPr>
              <a:t>구경각</a:t>
            </a:r>
            <a:r>
              <a:rPr lang="en-US" altLang="ko-KR" sz="1400" dirty="0" smtClean="0">
                <a:latin typeface="+mn-ea"/>
              </a:rPr>
              <a:t>(</a:t>
            </a:r>
            <a:r>
              <a:rPr lang="ko-KR" altLang="en-US" sz="1400" dirty="0" err="1" smtClean="0">
                <a:latin typeface="+mn-ea"/>
              </a:rPr>
              <a:t>究竟覺</a:t>
            </a:r>
            <a:r>
              <a:rPr lang="en-US" altLang="ko-KR" sz="1400" dirty="0" smtClean="0">
                <a:latin typeface="+mn-ea"/>
              </a:rPr>
              <a:t>)*</a:t>
            </a:r>
            <a:r>
              <a:rPr lang="ko-KR" altLang="en-US" sz="1400" dirty="0" smtClean="0">
                <a:latin typeface="+mn-ea"/>
              </a:rPr>
              <a:t>에 이르게 됨</a:t>
            </a:r>
            <a:endParaRPr lang="en-US" altLang="ko-KR" sz="3600" dirty="0" smtClean="0">
              <a:latin typeface="+mn-ea"/>
            </a:endParaRPr>
          </a:p>
        </p:txBody>
      </p:sp>
      <p:sp>
        <p:nvSpPr>
          <p:cNvPr id="14" name="모서리가 둥근 직사각형 13"/>
          <p:cNvSpPr/>
          <p:nvPr/>
        </p:nvSpPr>
        <p:spPr bwMode="auto">
          <a:xfrm>
            <a:off x="1763688" y="1700213"/>
            <a:ext cx="3240360" cy="504825"/>
          </a:xfrm>
          <a:prstGeom prst="roundRect">
            <a:avLst>
              <a:gd name="adj" fmla="val 50000"/>
            </a:avLst>
          </a:prstGeom>
          <a:solidFill>
            <a:schemeClr val="accent3">
              <a:lumMod val="60000"/>
              <a:lumOff val="4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algn="ctr" eaLnBrk="0" latinLnBrk="0">
              <a:defRPr/>
            </a:pPr>
            <a:r>
              <a:rPr lang="en-US" altLang="ko-KR" sz="1600" b="1" kern="0" dirty="0" smtClean="0">
                <a:solidFill>
                  <a:sysClr val="windowText" lastClr="000000"/>
                </a:solidFill>
                <a:latin typeface="맑은 고딕" pitchFamily="50" charset="-127"/>
                <a:ea typeface="맑은 고딕" pitchFamily="50" charset="-127"/>
              </a:rPr>
              <a:t>4. </a:t>
            </a:r>
            <a:r>
              <a:rPr lang="ko-KR" altLang="en-US" sz="1600" b="1" kern="0" dirty="0" smtClean="0">
                <a:solidFill>
                  <a:sysClr val="windowText" lastClr="000000"/>
                </a:solidFill>
                <a:latin typeface="맑은 고딕" pitchFamily="50" charset="-127"/>
                <a:ea typeface="맑은 고딕" pitchFamily="50" charset="-127"/>
              </a:rPr>
              <a:t>무의식해탈 </a:t>
            </a:r>
            <a:r>
              <a:rPr lang="en-US" altLang="ko-KR" sz="1600" b="1" kern="0" dirty="0" smtClean="0">
                <a:solidFill>
                  <a:sysClr val="windowText" lastClr="000000"/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600" b="1" kern="0" dirty="0" smtClean="0">
                <a:solidFill>
                  <a:sysClr val="windowText" lastClr="000000"/>
                </a:solidFill>
                <a:latin typeface="맑은 고딕" pitchFamily="50" charset="-127"/>
                <a:ea typeface="맑은 고딕" pitchFamily="50" charset="-127"/>
              </a:rPr>
              <a:t>無意識解脫</a:t>
            </a:r>
            <a:r>
              <a:rPr lang="en-US" altLang="ko-KR" sz="1600" b="1" kern="0" dirty="0" smtClean="0">
                <a:solidFill>
                  <a:sysClr val="windowText" lastClr="000000"/>
                </a:solidFill>
                <a:latin typeface="맑은 고딕" pitchFamily="50" charset="-127"/>
                <a:ea typeface="맑은 고딕" pitchFamily="50" charset="-127"/>
              </a:rPr>
              <a:t>)</a:t>
            </a:r>
            <a:endParaRPr lang="ko-KR" altLang="en-US" sz="1600" b="1" kern="0" dirty="0" smtClean="0">
              <a:solidFill>
                <a:sysClr val="windowText" lastClr="00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1" name="모서리가 둥근 직사각형 10"/>
          <p:cNvSpPr/>
          <p:nvPr/>
        </p:nvSpPr>
        <p:spPr bwMode="auto">
          <a:xfrm>
            <a:off x="2124075" y="5949280"/>
            <a:ext cx="6264350" cy="576064"/>
          </a:xfrm>
          <a:prstGeom prst="roundRect">
            <a:avLst>
              <a:gd name="adj" fmla="val 0"/>
            </a:avLst>
          </a:prstGeom>
          <a:solidFill>
            <a:schemeClr val="bg1">
              <a:lumMod val="75000"/>
              <a:alpha val="5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marL="371475" indent="-19050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200" b="1" dirty="0" smtClean="0">
                <a:solidFill>
                  <a:schemeClr val="bg1"/>
                </a:solidFill>
                <a:latin typeface="+mn-ea"/>
              </a:rPr>
              <a:t> </a:t>
            </a:r>
            <a:r>
              <a:rPr lang="ko-KR" altLang="en-US" sz="1200" dirty="0" err="1" smtClean="0">
                <a:solidFill>
                  <a:schemeClr val="tx1"/>
                </a:solidFill>
                <a:latin typeface="+mn-ea"/>
              </a:rPr>
              <a:t>구경각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(</a:t>
            </a:r>
            <a:r>
              <a:rPr lang="ko-KR" altLang="en-US" sz="1200" dirty="0" err="1" smtClean="0">
                <a:solidFill>
                  <a:schemeClr val="tx1"/>
                </a:solidFill>
                <a:latin typeface="+mn-ea"/>
              </a:rPr>
              <a:t>究竟覺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)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 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: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수행이 완성되어 완전한 깨달음을 얻은 상태</a:t>
            </a:r>
            <a:endParaRPr lang="en-US" altLang="ko-KR" sz="1200" dirty="0" smtClean="0">
              <a:solidFill>
                <a:schemeClr val="tx1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wrap="square">
        <a:spAutoFit/>
      </a:bodyPr>
      <a:lstStyle>
        <a:defPPr marL="263525" indent="-263525" latinLnBrk="0">
          <a:buClr>
            <a:schemeClr val="tx1">
              <a:lumMod val="65000"/>
              <a:lumOff val="35000"/>
            </a:schemeClr>
          </a:buClr>
          <a:buFont typeface="Arial" pitchFamily="34" charset="0"/>
          <a:buChar char="•"/>
          <a:defRPr sz="1600" dirty="0" smtClean="0">
            <a:solidFill>
              <a:srgbClr val="000000"/>
            </a:solidFill>
            <a:latin typeface="+mn-ea"/>
          </a:defRPr>
        </a:defPPr>
      </a:lstStyle>
    </a:spDef>
    <a:lnDef>
      <a:spPr>
        <a:ln w="12700">
          <a:solidFill>
            <a:srgbClr val="23AC38"/>
          </a:solidFill>
          <a:prstDash val="sysDot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effectLst>
          <a:outerShdw blurRad="76200" dist="12700" dir="2700000" algn="tl" rotWithShape="0">
            <a:prstClr val="black">
              <a:alpha val="40000"/>
            </a:prstClr>
          </a:outerShdw>
        </a:effectLst>
      </a:spPr>
      <a:bodyPr vert="horz" lIns="91440" tIns="45720" rIns="91440" bIns="45720" rtlCol="0" anchor="ctr">
        <a:noAutofit/>
      </a:bodyPr>
      <a:lstStyle>
        <a:defPPr marL="0" marR="0" indent="0" algn="r" defTabSz="914400" rtl="0" eaLnBrk="1" fontAlgn="auto" latinLnBrk="1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kern="1200" cap="none" spc="0" normalizeH="0" baseline="0" noProof="0" dirty="0" smtClean="0">
            <a:ln>
              <a:noFill/>
            </a:ln>
            <a:solidFill>
              <a:schemeClr val="bg1"/>
            </a:solidFill>
            <a:effectLst/>
            <a:uLnTx/>
            <a:uFillTx/>
            <a:latin typeface="나눔고딕" pitchFamily="50" charset="-127"/>
            <a:ea typeface="나눔고딕" pitchFamily="50" charset="-127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2855</TotalTime>
  <Words>316</Words>
  <Application>Microsoft Office PowerPoint</Application>
  <PresentationFormat>화면 슬라이드 쇼(4:3)</PresentationFormat>
  <Paragraphs>47</Paragraphs>
  <Slides>7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2</vt:i4>
      </vt:variant>
      <vt:variant>
        <vt:lpstr>슬라이드 제목</vt:lpstr>
      </vt:variant>
      <vt:variant>
        <vt:i4>7</vt:i4>
      </vt:variant>
    </vt:vector>
  </HeadingPairs>
  <TitlesOfParts>
    <vt:vector size="9" baseType="lpstr">
      <vt:lpstr>Office 테마</vt:lpstr>
      <vt:lpstr>디자인 사용자 지정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lovin</dc:creator>
  <cp:lastModifiedBy>이경수</cp:lastModifiedBy>
  <cp:revision>332</cp:revision>
  <dcterms:created xsi:type="dcterms:W3CDTF">2013-07-26T07:32:19Z</dcterms:created>
  <dcterms:modified xsi:type="dcterms:W3CDTF">2014-02-09T10:07:03Z</dcterms:modified>
</cp:coreProperties>
</file>