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0"/>
  </p:notesMasterIdLst>
  <p:sldIdLst>
    <p:sldId id="312" r:id="rId3"/>
    <p:sldId id="362" r:id="rId4"/>
    <p:sldId id="321" r:id="rId5"/>
    <p:sldId id="363" r:id="rId6"/>
    <p:sldId id="364" r:id="rId7"/>
    <p:sldId id="365" r:id="rId8"/>
    <p:sldId id="367" r:id="rId9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416" autoAdjust="0"/>
    <p:restoredTop sz="99366" autoAdjust="0"/>
  </p:normalViewPr>
  <p:slideViewPr>
    <p:cSldViewPr>
      <p:cViewPr varScale="1">
        <p:scale>
          <a:sx n="95" d="100"/>
          <a:sy n="95" d="100"/>
        </p:scale>
        <p:origin x="-102" y="-2304"/>
      </p:cViewPr>
      <p:guideLst>
        <p:guide orient="horz" pos="1389"/>
        <p:guide orient="horz" pos="799"/>
        <p:guide orient="horz" pos="482"/>
        <p:guide orient="horz" pos="1797"/>
        <p:guide orient="horz" pos="3657"/>
        <p:guide orient="horz" pos="1616"/>
        <p:guide pos="1020"/>
        <p:guide pos="793"/>
        <p:guide pos="1247"/>
        <p:guide pos="1565"/>
        <p:guide pos="4286"/>
        <p:guide pos="519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650779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2014-02-09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자</a:t>
            </a:r>
            <a:r>
              <a:rPr lang="en-US" altLang="ko-KR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어떠세요</a:t>
            </a:r>
            <a:r>
              <a:rPr lang="en-US" altLang="ko-KR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180527" y="-171400"/>
            <a:ext cx="9324527" cy="946737"/>
            <a:chOff x="-180527" y="-171400"/>
            <a:chExt cx="9324527" cy="946737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3600" b="1" kern="0" dirty="0" smtClean="0">
                  <a:latin typeface="+mn-ea"/>
                </a:rPr>
                <a:t> </a:t>
              </a:r>
              <a:r>
                <a:rPr kumimoji="1" lang="ko-KR" altLang="en-US" sz="3600" b="1" kern="0" dirty="0" smtClean="0">
                  <a:latin typeface="+mn-ea"/>
                </a:rPr>
                <a:t>어떠세요</a:t>
              </a:r>
              <a:r>
                <a:rPr kumimoji="1" lang="en-US" altLang="ko-KR" sz="3600" b="1" kern="0" dirty="0" smtClean="0">
                  <a:latin typeface="+mn-ea"/>
                </a:rPr>
                <a:t>?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180527" y="-27384"/>
              <a:ext cx="1363538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spc="-300" dirty="0" smtClean="0">
                  <a:solidFill>
                    <a:srgbClr val="FFFFFF"/>
                  </a:solidFill>
                  <a:latin typeface="+mn-ea"/>
                </a:rPr>
                <a:t>자</a:t>
              </a:r>
              <a:r>
                <a:rPr kumimoji="1" lang="en-US" altLang="ko-KR" sz="4800" b="1" kern="0" spc="-300" dirty="0" smtClean="0">
                  <a:solidFill>
                    <a:srgbClr val="FFFFFF"/>
                  </a:solidFill>
                  <a:latin typeface="+mn-ea"/>
                </a:rPr>
                <a:t>,</a:t>
              </a:r>
              <a:endParaRPr kumimoji="1" lang="ko-KR" altLang="en-US" sz="3600" b="1" kern="0" spc="-30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4349097" cy="395536"/>
            <a:chOff x="1619672" y="1832197"/>
            <a:chExt cx="4349097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40366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‘자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, 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어떠세요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?’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라는 질문을 받았을 때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1" name="직사각형 10"/>
          <p:cNvSpPr/>
          <p:nvPr/>
        </p:nvSpPr>
        <p:spPr>
          <a:xfrm>
            <a:off x="2457449" y="2780928"/>
            <a:ext cx="6146999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‘자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어떠세요</a:t>
            </a:r>
            <a:r>
              <a:rPr lang="en-US" altLang="ko-KR" sz="1600" dirty="0" smtClean="0"/>
              <a:t>?’</a:t>
            </a:r>
            <a:r>
              <a:rPr lang="ko-KR" altLang="en-US" sz="1600" dirty="0" smtClean="0"/>
              <a:t>라는 질문은 지금 여기에서의 나의 상태를 묻는 질문임</a:t>
            </a:r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질문을 받으면 </a:t>
            </a:r>
            <a:r>
              <a:rPr lang="ko-KR" altLang="en-US" sz="1400" dirty="0" smtClean="0"/>
              <a:t>자신도 모르게 우리의 주의가 여기</a:t>
            </a:r>
            <a:r>
              <a:rPr lang="en-US" altLang="ko-KR" sz="1400" dirty="0" smtClean="0"/>
              <a:t>,</a:t>
            </a:r>
            <a:r>
              <a:rPr lang="ko-KR" altLang="en-US" sz="1400" dirty="0" smtClean="0"/>
              <a:t> 지금 </a:t>
            </a:r>
            <a:r>
              <a:rPr lang="en-US" altLang="ko-KR" sz="1400" dirty="0" smtClean="0"/>
              <a:t>(Here and Now)</a:t>
            </a:r>
            <a:r>
              <a:rPr lang="ko-KR" altLang="en-US" sz="1400" dirty="0" smtClean="0"/>
              <a:t>으로 가게 됨</a:t>
            </a:r>
            <a:endParaRPr lang="en-US" altLang="ko-KR" sz="1400" dirty="0" smtClean="0"/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지금 </a:t>
            </a:r>
            <a:r>
              <a:rPr lang="ko-KR" altLang="en-US" sz="1400" dirty="0">
                <a:solidFill>
                  <a:srgbClr val="000000"/>
                </a:solidFill>
                <a:latin typeface="+mn-ea"/>
              </a:rPr>
              <a:t>여기에 있는 바로 이것이 내 실존의 전부이기 때문에 </a:t>
            </a:r>
            <a:r>
              <a:rPr lang="ko-KR" altLang="en-US" sz="1400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지금 여기의 내 상태</a:t>
            </a:r>
            <a:r>
              <a:rPr lang="ko-KR" altLang="en-US" sz="1400" dirty="0">
                <a:solidFill>
                  <a:srgbClr val="000000"/>
                </a:solidFill>
                <a:latin typeface="+mn-ea"/>
              </a:rPr>
              <a:t>는 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나의 모든 것을 </a:t>
            </a:r>
            <a:r>
              <a:rPr lang="ko-KR" altLang="en-US" sz="1400" dirty="0">
                <a:solidFill>
                  <a:srgbClr val="000000"/>
                </a:solidFill>
                <a:latin typeface="+mn-ea"/>
              </a:rPr>
              <a:t>보여주는 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것임</a:t>
            </a:r>
            <a:endParaRPr lang="en-US" altLang="ko-KR" sz="1400" dirty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15"/>
          <p:cNvGrpSpPr/>
          <p:nvPr/>
        </p:nvGrpSpPr>
        <p:grpSpPr>
          <a:xfrm>
            <a:off x="1619672" y="1832197"/>
            <a:ext cx="6558484" cy="395536"/>
            <a:chOff x="1619672" y="1832197"/>
            <a:chExt cx="6558484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624606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지금 여기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(Here and Now)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의 내 모습을 보여줄 수 있는가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1" name="직사각형 10"/>
          <p:cNvSpPr/>
          <p:nvPr/>
        </p:nvSpPr>
        <p:spPr>
          <a:xfrm>
            <a:off x="2457449" y="2780928"/>
            <a:ext cx="6146999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지금 여기 자신의 모습을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보여주지 못하는 사람</a:t>
            </a:r>
            <a:r>
              <a:rPr lang="ko-KR" altLang="en-US" sz="1600" dirty="0" smtClean="0"/>
              <a:t>은</a:t>
            </a:r>
            <a:r>
              <a:rPr lang="en-US" altLang="ko-KR" sz="1600" dirty="0" smtClean="0"/>
              <a:t> </a:t>
            </a:r>
            <a:endParaRPr lang="ko-KR" altLang="en-US" sz="1600" dirty="0" smtClean="0"/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</a:rPr>
              <a:t>혼이 없는 죽은 삶</a:t>
            </a:r>
            <a:r>
              <a:rPr lang="ko-KR" altLang="en-US" sz="1400" dirty="0" smtClean="0"/>
              <a:t>과 마찬가지임</a:t>
            </a:r>
            <a:endParaRPr lang="en-US" altLang="ko-KR" sz="1400" dirty="0" smtClean="0"/>
          </a:p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지금 여기 자신의 모습을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보여줄 수 있는 사람</a:t>
            </a:r>
            <a:r>
              <a:rPr lang="ko-KR" altLang="en-US" sz="1600" dirty="0" smtClean="0"/>
              <a:t>은</a:t>
            </a:r>
            <a:r>
              <a:rPr lang="en-US" altLang="ko-KR" sz="1600" dirty="0" smtClean="0"/>
              <a:t> </a:t>
            </a:r>
            <a:endParaRPr lang="ko-KR" altLang="en-US" sz="1600" dirty="0" smtClean="0"/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/>
              <a:t>현재에 깨어있고 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</a:rPr>
              <a:t>현재를 사는 </a:t>
            </a:r>
            <a:r>
              <a:rPr lang="ko-KR" altLang="en-US" sz="1400" dirty="0" smtClean="0"/>
              <a:t>사람</a:t>
            </a:r>
            <a:endParaRPr lang="en-US" altLang="ko-KR" sz="1400" dirty="0" smtClean="0"/>
          </a:p>
        </p:txBody>
      </p:sp>
      <p:sp>
        <p:nvSpPr>
          <p:cNvPr id="12" name="직사각형 11"/>
          <p:cNvSpPr/>
          <p:nvPr/>
        </p:nvSpPr>
        <p:spPr>
          <a:xfrm>
            <a:off x="2772990" y="5157192"/>
            <a:ext cx="5759450" cy="783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4013" lvl="1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인생이라는 것은 결국 현재 밖에 없는 것이므로 현재 자신의 모습에 깨어있지 못하면 혼이 없는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삶과 같음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3" name="아래쪽 화살표 12"/>
          <p:cNvSpPr/>
          <p:nvPr/>
        </p:nvSpPr>
        <p:spPr>
          <a:xfrm rot="16200000">
            <a:off x="2555776" y="5373216"/>
            <a:ext cx="504056" cy="360040"/>
          </a:xfrm>
          <a:prstGeom prst="downArrow">
            <a:avLst>
              <a:gd name="adj1" fmla="val 50000"/>
              <a:gd name="adj2" fmla="val 52204"/>
            </a:avLst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grpSp>
        <p:nvGrpSpPr>
          <p:cNvPr id="14" name="그룹 17"/>
          <p:cNvGrpSpPr/>
          <p:nvPr/>
        </p:nvGrpSpPr>
        <p:grpSpPr>
          <a:xfrm>
            <a:off x="-180527" y="-171400"/>
            <a:ext cx="9324527" cy="1296144"/>
            <a:chOff x="-180527" y="-171400"/>
            <a:chExt cx="9324527" cy="1296144"/>
          </a:xfrm>
        </p:grpSpPr>
        <p:sp>
          <p:nvSpPr>
            <p:cNvPr id="15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3600" b="1" kern="0" dirty="0" smtClean="0">
                  <a:latin typeface="+mn-ea"/>
                </a:rPr>
                <a:t> </a:t>
              </a:r>
              <a:r>
                <a:rPr kumimoji="1" lang="ko-KR" altLang="en-US" sz="3600" b="1" kern="0" dirty="0" smtClean="0">
                  <a:latin typeface="+mn-ea"/>
                </a:rPr>
                <a:t>어떠세요</a:t>
              </a:r>
              <a:r>
                <a:rPr kumimoji="1" lang="en-US" altLang="ko-KR" sz="3600" b="1" kern="0" dirty="0" smtClean="0">
                  <a:latin typeface="+mn-ea"/>
                </a:rPr>
                <a:t>?</a:t>
              </a:r>
            </a:p>
          </p:txBody>
        </p:sp>
        <p:sp>
          <p:nvSpPr>
            <p:cNvPr id="16" name="이등변 삼각형 15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8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4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질문에 대답할 수 있는가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2" name="제목 15"/>
            <p:cNvSpPr txBox="1">
              <a:spLocks/>
            </p:cNvSpPr>
            <p:nvPr/>
          </p:nvSpPr>
          <p:spPr>
            <a:xfrm>
              <a:off x="-180527" y="-27384"/>
              <a:ext cx="1363538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spc="-300" dirty="0" smtClean="0">
                  <a:solidFill>
                    <a:srgbClr val="FFFFFF"/>
                  </a:solidFill>
                  <a:latin typeface="+mn-ea"/>
                </a:rPr>
                <a:t>자</a:t>
              </a:r>
              <a:r>
                <a:rPr kumimoji="1" lang="en-US" altLang="ko-KR" sz="4800" b="1" kern="0" spc="-300" dirty="0" smtClean="0">
                  <a:solidFill>
                    <a:srgbClr val="FFFFFF"/>
                  </a:solidFill>
                  <a:latin typeface="+mn-ea"/>
                </a:rPr>
                <a:t>,</a:t>
              </a:r>
              <a:endParaRPr kumimoji="1" lang="ko-KR" altLang="en-US" sz="3600" b="1" kern="0" spc="-300" dirty="0">
                <a:solidFill>
                  <a:srgbClr val="FFFFFF"/>
                </a:solidFill>
                <a:latin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180527" y="-171400"/>
            <a:ext cx="9324527" cy="1296144"/>
            <a:chOff x="-180527" y="-171400"/>
            <a:chExt cx="9324527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3600" b="1" kern="0" dirty="0" smtClean="0">
                  <a:latin typeface="+mn-ea"/>
                </a:rPr>
                <a:t> </a:t>
              </a:r>
              <a:r>
                <a:rPr kumimoji="1" lang="ko-KR" altLang="en-US" sz="3600" b="1" kern="0" dirty="0" smtClean="0">
                  <a:latin typeface="+mn-ea"/>
                </a:rPr>
                <a:t>어떠세요</a:t>
              </a:r>
              <a:r>
                <a:rPr kumimoji="1" lang="en-US" altLang="ko-KR" sz="3600" b="1" kern="0" dirty="0" smtClean="0">
                  <a:latin typeface="+mn-ea"/>
                </a:rPr>
                <a:t>?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어떻게 대답할 것인가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180527" y="-27384"/>
              <a:ext cx="1363538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spc="-300" dirty="0" smtClean="0">
                  <a:solidFill>
                    <a:srgbClr val="FFFFFF"/>
                  </a:solidFill>
                  <a:latin typeface="+mn-ea"/>
                </a:rPr>
                <a:t>자</a:t>
              </a:r>
              <a:r>
                <a:rPr kumimoji="1" lang="en-US" altLang="ko-KR" sz="4800" b="1" kern="0" spc="-300" dirty="0" smtClean="0">
                  <a:solidFill>
                    <a:srgbClr val="FFFFFF"/>
                  </a:solidFill>
                  <a:latin typeface="+mn-ea"/>
                </a:rPr>
                <a:t>,</a:t>
              </a:r>
              <a:endParaRPr kumimoji="1" lang="ko-KR" altLang="en-US" sz="3600" b="1" kern="0" spc="-30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5373416" cy="395536"/>
            <a:chOff x="1619672" y="1832197"/>
            <a:chExt cx="5373416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506100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나의 실제 상태를 나누고자 던진 질문에 답하기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1" name="직사각형 10"/>
          <p:cNvSpPr/>
          <p:nvPr/>
        </p:nvSpPr>
        <p:spPr>
          <a:xfrm>
            <a:off x="2457449" y="2636912"/>
            <a:ext cx="6291015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상대방이 나의 현재 상태에 대해서 관심을 가지고 나의 희로애락을 물어보는 경우가 있음</a:t>
            </a:r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400" b="1" dirty="0" err="1" smtClean="0">
                <a:solidFill>
                  <a:schemeClr val="accent6">
                    <a:lumMod val="75000"/>
                  </a:schemeClr>
                </a:solidFill>
              </a:rPr>
              <a:t>엔카운터</a:t>
            </a:r>
            <a:r>
              <a:rPr lang="en-US" altLang="ko-KR" sz="1400" b="1" dirty="0" smtClean="0">
                <a:solidFill>
                  <a:schemeClr val="accent6">
                    <a:lumMod val="75000"/>
                  </a:schemeClr>
                </a:solidFill>
              </a:rPr>
              <a:t>(Encounter) 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</a:rPr>
              <a:t>적인 대화법</a:t>
            </a:r>
            <a:r>
              <a:rPr lang="en-US" altLang="ko-KR" sz="1400" b="1" dirty="0" smtClean="0">
                <a:solidFill>
                  <a:schemeClr val="accent6">
                    <a:lumMod val="75000"/>
                  </a:schemeClr>
                </a:solidFill>
              </a:rPr>
              <a:t>*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</a:rPr>
              <a:t>을 사용한 나눔 차원의 답</a:t>
            </a:r>
            <a:r>
              <a:rPr lang="ko-KR" altLang="en-US" sz="1400" dirty="0" smtClean="0"/>
              <a:t>을 할 것</a:t>
            </a:r>
            <a:endParaRPr lang="en-US" altLang="ko-KR" sz="1400" dirty="0" smtClean="0"/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400" dirty="0" smtClean="0"/>
              <a:t>정보나 생각만 나누지 말고 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</a:rPr>
              <a:t>느낌을 강조하여 표현</a:t>
            </a:r>
            <a:r>
              <a:rPr lang="ko-KR" altLang="en-US" sz="1400" dirty="0" smtClean="0"/>
              <a:t>하고 나누어야 함</a:t>
            </a:r>
            <a:endParaRPr lang="en-US" altLang="ko-KR" sz="1400" dirty="0" smtClean="0"/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endParaRPr lang="en-US" altLang="ko-KR" sz="1600" dirty="0" smtClean="0"/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endParaRPr lang="en-US" altLang="ko-KR" sz="1600" dirty="0" smtClean="0"/>
          </a:p>
        </p:txBody>
      </p:sp>
      <p:sp>
        <p:nvSpPr>
          <p:cNvPr id="14" name="모서리가 둥근 직사각형 13"/>
          <p:cNvSpPr/>
          <p:nvPr/>
        </p:nvSpPr>
        <p:spPr bwMode="auto">
          <a:xfrm>
            <a:off x="2195736" y="5877272"/>
            <a:ext cx="6336357" cy="72008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  <a:alpha val="5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85725" indent="3175" eaLnBrk="0" latinLnBrk="0">
              <a:lnSpc>
                <a:spcPct val="150000"/>
              </a:lnSpc>
              <a:defRPr/>
            </a:pP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엔카운터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(Encounter)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적인 대화법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: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정보와 느낌을 모두 담되 느낌을 강조하여 나누는 방법</a:t>
            </a: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  <a:p>
            <a:pPr marL="85725" indent="3175" eaLnBrk="0" latinLnBrk="0">
              <a:lnSpc>
                <a:spcPct val="150000"/>
              </a:lnSpc>
              <a:defRPr/>
            </a:pPr>
            <a:r>
              <a:rPr lang="en-US" altLang="ko-KR" sz="1200" dirty="0" smtClean="0"/>
              <a:t>(</a:t>
            </a:r>
            <a:r>
              <a:rPr lang="ko-KR" altLang="en-US" sz="1200" dirty="0" smtClean="0"/>
              <a:t>자세한 방법은 </a:t>
            </a:r>
            <a:r>
              <a:rPr lang="en-US" altLang="ko-KR" sz="1200" dirty="0" smtClean="0"/>
              <a:t>『</a:t>
            </a:r>
            <a:r>
              <a:rPr lang="ko-KR" altLang="en-US" sz="1200" dirty="0" smtClean="0"/>
              <a:t>촛대</a:t>
            </a:r>
            <a:r>
              <a:rPr lang="en-US" altLang="ko-KR" sz="1200" dirty="0" smtClean="0"/>
              <a:t>-</a:t>
            </a:r>
            <a:r>
              <a:rPr lang="ko-KR" altLang="en-US" sz="1200" dirty="0" smtClean="0"/>
              <a:t>불꽃</a:t>
            </a:r>
            <a:r>
              <a:rPr lang="en-US" altLang="ko-KR" sz="1200" dirty="0" smtClean="0"/>
              <a:t>』</a:t>
            </a:r>
            <a:r>
              <a:rPr lang="ko-KR" altLang="en-US" sz="1200" dirty="0" smtClean="0"/>
              <a:t> </a:t>
            </a:r>
            <a:r>
              <a:rPr lang="ko-KR" altLang="en-US" sz="1200" dirty="0" smtClean="0"/>
              <a:t>편 참고</a:t>
            </a:r>
            <a:r>
              <a:rPr lang="en-US" altLang="ko-KR" sz="1200" dirty="0" smtClean="0"/>
              <a:t>)</a:t>
            </a:r>
            <a:endParaRPr lang="ko-KR" altLang="en-US" sz="1200" kern="0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180527" y="-171400"/>
            <a:ext cx="9324527" cy="1296144"/>
            <a:chOff x="-180527" y="-171400"/>
            <a:chExt cx="9324527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3600" b="1" kern="0" dirty="0" smtClean="0">
                  <a:latin typeface="+mn-ea"/>
                </a:rPr>
                <a:t> </a:t>
              </a:r>
              <a:r>
                <a:rPr kumimoji="1" lang="ko-KR" altLang="en-US" sz="3600" b="1" kern="0" dirty="0" smtClean="0">
                  <a:latin typeface="+mn-ea"/>
                </a:rPr>
                <a:t>어떠세요</a:t>
              </a:r>
              <a:r>
                <a:rPr kumimoji="1" lang="en-US" altLang="ko-KR" sz="3600" b="1" kern="0" dirty="0" smtClean="0">
                  <a:latin typeface="+mn-ea"/>
                </a:rPr>
                <a:t>?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어떻게 대답할 것인가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180527" y="-27384"/>
              <a:ext cx="1363538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spc="-300" dirty="0" smtClean="0">
                  <a:solidFill>
                    <a:srgbClr val="FFFFFF"/>
                  </a:solidFill>
                  <a:latin typeface="+mn-ea"/>
                </a:rPr>
                <a:t>자</a:t>
              </a:r>
              <a:r>
                <a:rPr kumimoji="1" lang="en-US" altLang="ko-KR" sz="4800" b="1" kern="0" spc="-300" dirty="0" smtClean="0">
                  <a:solidFill>
                    <a:srgbClr val="FFFFFF"/>
                  </a:solidFill>
                  <a:latin typeface="+mn-ea"/>
                </a:rPr>
                <a:t>,</a:t>
              </a:r>
              <a:endParaRPr kumimoji="1" lang="ko-KR" altLang="en-US" sz="3600" b="1" kern="0" spc="-30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973995" cy="395536"/>
            <a:chOff x="1619672" y="1832197"/>
            <a:chExt cx="3973995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66158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단순한 인사차원의 질문에 답하기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1" name="직사각형 10"/>
          <p:cNvSpPr/>
          <p:nvPr/>
        </p:nvSpPr>
        <p:spPr>
          <a:xfrm>
            <a:off x="2457449" y="2636912"/>
            <a:ext cx="6146999" cy="321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일상생활에서 인사 차원으로 </a:t>
            </a:r>
            <a:r>
              <a:rPr lang="en-US" altLang="ko-KR" sz="1600" dirty="0" smtClean="0"/>
              <a:t>“</a:t>
            </a:r>
            <a:r>
              <a:rPr lang="ko-KR" altLang="en-US" sz="1600" dirty="0" smtClean="0"/>
              <a:t>안녕하세요</a:t>
            </a:r>
            <a:r>
              <a:rPr lang="en-US" altLang="ko-KR" sz="1600" dirty="0" smtClean="0"/>
              <a:t>?”</a:t>
            </a:r>
            <a:r>
              <a:rPr lang="ko-KR" altLang="en-US" sz="1600" dirty="0" smtClean="0"/>
              <a:t>와 같이 묻는 경우가 있음</a:t>
            </a:r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400" dirty="0" smtClean="0"/>
              <a:t>희로애락을 그대로 표현할 필요가 없음</a:t>
            </a:r>
            <a:endParaRPr lang="en-US" altLang="ko-KR" sz="1400" dirty="0" smtClean="0"/>
          </a:p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상대방이 어떤 의도로 물었던 간에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행복수위를 최고로 끌어올려 ‘나는 행복합니다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.’</a:t>
            </a:r>
            <a:r>
              <a:rPr lang="ko-KR" altLang="en-US" sz="1600" dirty="0" smtClean="0"/>
              <a:t>라고 답을 함</a:t>
            </a:r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</a:rPr>
              <a:t>스스로에게도 </a:t>
            </a:r>
            <a:r>
              <a:rPr lang="en-US" altLang="ko-KR" sz="1400" b="1" dirty="0" smtClean="0">
                <a:solidFill>
                  <a:schemeClr val="accent6">
                    <a:lumMod val="75000"/>
                  </a:schemeClr>
                </a:solidFill>
              </a:rPr>
              <a:t>‘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</a:rPr>
              <a:t>자</a:t>
            </a:r>
            <a:r>
              <a:rPr lang="en-US" altLang="ko-KR" sz="1400" b="1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</a:rPr>
              <a:t>어떠세요</a:t>
            </a:r>
            <a:r>
              <a:rPr lang="en-US" altLang="ko-KR" sz="1400" b="1" dirty="0" smtClean="0">
                <a:solidFill>
                  <a:schemeClr val="accent6">
                    <a:lumMod val="75000"/>
                  </a:schemeClr>
                </a:solidFill>
              </a:rPr>
              <a:t>?’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</a:rPr>
              <a:t>라고 질문을 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</a:rPr>
              <a:t>던지고 답</a:t>
            </a:r>
            <a:r>
              <a:rPr lang="ko-KR" altLang="en-US" sz="1400" dirty="0" smtClean="0"/>
              <a:t>하면서 자신이 행복함을 깨닫도록 함</a:t>
            </a:r>
            <a:endParaRPr lang="en-US" altLang="ko-KR" sz="2400" dirty="0" smtClean="0"/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endParaRPr lang="en-US" altLang="ko-K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180527" y="-171400"/>
            <a:ext cx="9324527" cy="1296144"/>
            <a:chOff x="-180527" y="-171400"/>
            <a:chExt cx="9324527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3600" b="1" kern="0" dirty="0" smtClean="0">
                  <a:latin typeface="+mn-ea"/>
                </a:rPr>
                <a:t> </a:t>
              </a:r>
              <a:r>
                <a:rPr kumimoji="1" lang="ko-KR" altLang="en-US" sz="3600" b="1" kern="0" dirty="0" smtClean="0">
                  <a:latin typeface="+mn-ea"/>
                </a:rPr>
                <a:t>어떠세요</a:t>
              </a:r>
              <a:r>
                <a:rPr kumimoji="1" lang="en-US" altLang="ko-KR" sz="3600" b="1" kern="0" dirty="0" smtClean="0">
                  <a:latin typeface="+mn-ea"/>
                </a:rPr>
                <a:t>?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어떻게 행복수위를 끌어올릴 것인가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180527" y="-27384"/>
              <a:ext cx="1363538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spc="-300" dirty="0" smtClean="0">
                  <a:solidFill>
                    <a:srgbClr val="FFFFFF"/>
                  </a:solidFill>
                  <a:latin typeface="+mn-ea"/>
                </a:rPr>
                <a:t>자</a:t>
              </a:r>
              <a:r>
                <a:rPr kumimoji="1" lang="en-US" altLang="ko-KR" sz="4800" b="1" kern="0" spc="-300" dirty="0" smtClean="0">
                  <a:solidFill>
                    <a:srgbClr val="FFFFFF"/>
                  </a:solidFill>
                  <a:latin typeface="+mn-ea"/>
                </a:rPr>
                <a:t>,</a:t>
              </a:r>
              <a:endParaRPr kumimoji="1" lang="ko-KR" altLang="en-US" sz="3600" b="1" kern="0" spc="-30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2968911" cy="395536"/>
            <a:chOff x="1619672" y="1832197"/>
            <a:chExt cx="2968911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65649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스스로 행복수위 높이기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1" name="직사각형 10"/>
          <p:cNvSpPr/>
          <p:nvPr/>
        </p:nvSpPr>
        <p:spPr>
          <a:xfrm>
            <a:off x="2457449" y="2636912"/>
            <a:ext cx="6363023" cy="195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본인의 행복 수준을 최고로 끌어올리는 방법을 찾는 것은 스스로에게 주어진 과제임</a:t>
            </a:r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400" dirty="0" smtClean="0"/>
              <a:t>자신을 행복하게 만들어주는 것을 떠올리며 완벽한 행복을 확인할 것 </a:t>
            </a:r>
            <a:endParaRPr lang="en-US" altLang="ko-KR" sz="1400" dirty="0" smtClean="0"/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400" dirty="0" smtClean="0"/>
              <a:t>행복하게 만들어주는 것을 떠올릴 때 그것이 어떤 차원의 것인가에 따라  </a:t>
            </a:r>
            <a:r>
              <a:rPr lang="ko-KR" altLang="en-US" sz="1400" dirty="0" err="1" smtClean="0"/>
              <a:t>유위법</a:t>
            </a:r>
            <a:r>
              <a:rPr lang="en-US" altLang="ko-KR" sz="1400" baseline="30000" dirty="0" smtClean="0"/>
              <a:t>1 </a:t>
            </a:r>
            <a:r>
              <a:rPr lang="ko-KR" altLang="en-US" sz="1400" dirty="0" smtClean="0"/>
              <a:t>적 방법과 </a:t>
            </a:r>
            <a:r>
              <a:rPr lang="ko-KR" altLang="en-US" sz="1400" dirty="0" err="1" smtClean="0"/>
              <a:t>무위법</a:t>
            </a:r>
            <a:r>
              <a:rPr lang="en-US" altLang="ko-KR" sz="1400" baseline="30000" dirty="0" smtClean="0"/>
              <a:t>2</a:t>
            </a:r>
            <a:r>
              <a:rPr lang="ko-KR" altLang="en-US" sz="1400" dirty="0" smtClean="0"/>
              <a:t>적 방</a:t>
            </a:r>
            <a:r>
              <a:rPr lang="ko-KR" altLang="en-US" sz="1400" dirty="0"/>
              <a:t>법</a:t>
            </a:r>
            <a:r>
              <a:rPr lang="ko-KR" altLang="en-US" sz="1400" dirty="0" smtClean="0"/>
              <a:t>이 있음</a:t>
            </a:r>
            <a:endParaRPr lang="en-US" altLang="ko-KR" sz="1400" dirty="0" smtClean="0"/>
          </a:p>
        </p:txBody>
      </p:sp>
      <p:sp>
        <p:nvSpPr>
          <p:cNvPr id="12" name="모서리가 둥근 직사각형 11"/>
          <p:cNvSpPr/>
          <p:nvPr/>
        </p:nvSpPr>
        <p:spPr bwMode="auto">
          <a:xfrm>
            <a:off x="2412107" y="6212928"/>
            <a:ext cx="6336357" cy="576064"/>
          </a:xfrm>
          <a:prstGeom prst="roundRect">
            <a:avLst>
              <a:gd name="adj" fmla="val 0"/>
            </a:avLst>
          </a:prstGeom>
          <a:noFill/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85725" indent="3175" eaLnBrk="0" latinLnBrk="0">
              <a:lnSpc>
                <a:spcPct val="150000"/>
              </a:lnSpc>
              <a:buAutoNum type="arabicPeriod"/>
              <a:defRPr/>
            </a:pPr>
            <a:r>
              <a:rPr lang="ko-KR" altLang="en-US" sz="1100" dirty="0" err="1" smtClean="0">
                <a:solidFill>
                  <a:schemeClr val="tx1"/>
                </a:solidFill>
                <a:latin typeface="+mn-ea"/>
              </a:rPr>
              <a:t>유위법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100" dirty="0" err="1" smtClean="0">
                <a:solidFill>
                  <a:schemeClr val="tx1"/>
                </a:solidFill>
                <a:latin typeface="+mn-ea"/>
              </a:rPr>
              <a:t>有爲法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):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인연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因緣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으로 인해서 발생하고 끊임없이 변화되는 현상</a:t>
            </a:r>
            <a:endParaRPr lang="en-US" altLang="ko-KR" sz="1100" dirty="0" smtClean="0">
              <a:solidFill>
                <a:schemeClr val="tx1"/>
              </a:solidFill>
              <a:latin typeface="+mn-ea"/>
            </a:endParaRPr>
          </a:p>
          <a:p>
            <a:pPr marL="85725" indent="3175" eaLnBrk="0" latinLnBrk="0">
              <a:lnSpc>
                <a:spcPct val="150000"/>
              </a:lnSpc>
              <a:buFontTx/>
              <a:buAutoNum type="arabicPeriod"/>
              <a:defRPr/>
            </a:pPr>
            <a:r>
              <a:rPr lang="ko-KR" altLang="en-US" sz="1100" dirty="0" err="1" smtClean="0">
                <a:solidFill>
                  <a:schemeClr val="tx1"/>
                </a:solidFill>
                <a:latin typeface="+mn-ea"/>
              </a:rPr>
              <a:t>무위법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100" dirty="0" err="1" smtClean="0">
                <a:solidFill>
                  <a:schemeClr val="tx1"/>
                </a:solidFill>
                <a:latin typeface="+mn-ea"/>
              </a:rPr>
              <a:t>無爲法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): 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절대적이며 항상 존재하는 진리</a:t>
            </a:r>
            <a:endParaRPr lang="ko-KR" altLang="en-US" sz="1100" kern="0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" name="모서리가 둥근 직사각형 12"/>
          <p:cNvSpPr/>
          <p:nvPr/>
        </p:nvSpPr>
        <p:spPr bwMode="auto">
          <a:xfrm>
            <a:off x="2268091" y="4941168"/>
            <a:ext cx="6336357" cy="1080120"/>
          </a:xfrm>
          <a:prstGeom prst="roundRect">
            <a:avLst>
              <a:gd name="adj" fmla="val 0"/>
            </a:avLst>
          </a:prstGeom>
          <a:solidFill>
            <a:schemeClr val="accent3">
              <a:lumMod val="50000"/>
              <a:alpha val="5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85725" indent="3175" eaLnBrk="0" latinLnBrk="0">
              <a:lnSpc>
                <a:spcPct val="200000"/>
              </a:lnSpc>
              <a:defRPr/>
            </a:pPr>
            <a:r>
              <a:rPr lang="ko-KR" altLang="en-US" sz="1400" b="1" dirty="0" err="1" smtClean="0">
                <a:solidFill>
                  <a:schemeClr val="bg1"/>
                </a:solidFill>
                <a:latin typeface="+mn-ea"/>
              </a:rPr>
              <a:t>유위법</a:t>
            </a:r>
            <a:r>
              <a:rPr lang="en-US" altLang="ko-KR" sz="1400" b="1" dirty="0" smtClean="0">
                <a:solidFill>
                  <a:schemeClr val="bg1"/>
                </a:solidFill>
                <a:latin typeface="+mn-ea"/>
              </a:rPr>
              <a:t>(</a:t>
            </a:r>
            <a:r>
              <a:rPr lang="ko-KR" altLang="en-US" sz="1400" b="1" dirty="0" err="1" smtClean="0">
                <a:solidFill>
                  <a:schemeClr val="bg1"/>
                </a:solidFill>
                <a:latin typeface="+mn-ea"/>
              </a:rPr>
              <a:t>有爲法</a:t>
            </a:r>
            <a:r>
              <a:rPr lang="en-US" altLang="ko-KR" sz="1400" b="1" dirty="0" smtClean="0">
                <a:solidFill>
                  <a:schemeClr val="bg1"/>
                </a:solidFill>
                <a:latin typeface="+mn-ea"/>
              </a:rPr>
              <a:t>)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적인 방법들의 예시</a:t>
            </a:r>
            <a:endParaRPr lang="en-US" altLang="ko-KR" sz="1400" b="1" dirty="0" smtClean="0">
              <a:solidFill>
                <a:schemeClr val="bg1"/>
              </a:solidFill>
              <a:latin typeface="+mn-ea"/>
            </a:endParaRPr>
          </a:p>
          <a:p>
            <a:pPr marL="85725" indent="3175" eaLnBrk="0" latinLnBrk="0">
              <a:lnSpc>
                <a:spcPct val="150000"/>
              </a:lnSpc>
              <a:defRPr/>
            </a:pP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   -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갓 태어난 딸의 잠자는 모습만 떠올리면 기분이 너무 좋고 행복해집니다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pPr marL="85725" indent="3175" eaLnBrk="0" latinLnBrk="0">
              <a:lnSpc>
                <a:spcPct val="150000"/>
              </a:lnSpc>
              <a:defRPr/>
            </a:pP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   -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열심히 돈을 모아 처음으로 집을 사서 이사하던 그 날을 생각하면 정말 행복합니다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</a:t>
            </a:r>
            <a:endParaRPr lang="ko-KR" altLang="en-US" sz="1200" dirty="0" smtClean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180527" y="-171400"/>
            <a:ext cx="9324527" cy="1296144"/>
            <a:chOff x="-180527" y="-171400"/>
            <a:chExt cx="9324527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3600" b="1" kern="0" dirty="0" smtClean="0">
                  <a:latin typeface="+mn-ea"/>
                </a:rPr>
                <a:t> </a:t>
              </a:r>
              <a:r>
                <a:rPr kumimoji="1" lang="ko-KR" altLang="en-US" sz="3600" b="1" kern="0" dirty="0" smtClean="0">
                  <a:latin typeface="+mn-ea"/>
                </a:rPr>
                <a:t>어떠세요</a:t>
              </a:r>
              <a:r>
                <a:rPr kumimoji="1" lang="en-US" altLang="ko-KR" sz="3600" b="1" kern="0" dirty="0" smtClean="0">
                  <a:latin typeface="+mn-ea"/>
                </a:rPr>
                <a:t>?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어떻게 행복수위를 끌어올릴 것인가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180527" y="-27384"/>
              <a:ext cx="1363538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spc="-300" dirty="0" smtClean="0">
                  <a:solidFill>
                    <a:srgbClr val="FFFFFF"/>
                  </a:solidFill>
                  <a:latin typeface="+mn-ea"/>
                </a:rPr>
                <a:t>자</a:t>
              </a:r>
              <a:r>
                <a:rPr kumimoji="1" lang="en-US" altLang="ko-KR" sz="4800" b="1" kern="0" spc="-300" dirty="0" smtClean="0">
                  <a:solidFill>
                    <a:srgbClr val="FFFFFF"/>
                  </a:solidFill>
                  <a:latin typeface="+mn-ea"/>
                </a:rPr>
                <a:t>,</a:t>
              </a:r>
              <a:endParaRPr kumimoji="1" lang="ko-KR" altLang="en-US" sz="3600" b="1" kern="0" spc="-30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2968911" cy="395536"/>
            <a:chOff x="1619672" y="1832197"/>
            <a:chExt cx="2968911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65649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스스로 행복수위 높이기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1" name="직사각형 10"/>
          <p:cNvSpPr/>
          <p:nvPr/>
        </p:nvSpPr>
        <p:spPr>
          <a:xfrm>
            <a:off x="2457449" y="2780928"/>
            <a:ext cx="6146999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자신을 행복하게 만들어주는 것은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어떤 것이라도 좋지만 가능하면 무위법</a:t>
            </a:r>
            <a:r>
              <a:rPr lang="ko-KR" altLang="en-US" sz="1600" dirty="0" smtClean="0"/>
              <a:t>의 답을 찾을 것</a:t>
            </a:r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400" dirty="0" smtClean="0"/>
              <a:t>사람이나 돈과 같이 무상한 것이 아닌 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</a:rPr>
              <a:t>영원한 차원의 것</a:t>
            </a:r>
            <a:r>
              <a:rPr lang="ko-KR" altLang="en-US" sz="1400" dirty="0" smtClean="0"/>
              <a:t>을 찾는다면 가장 이상적인 답이 될 것임 </a:t>
            </a:r>
            <a:endParaRPr lang="en-US" altLang="ko-KR" sz="1400" dirty="0" smtClean="0"/>
          </a:p>
        </p:txBody>
      </p:sp>
      <p:sp>
        <p:nvSpPr>
          <p:cNvPr id="13" name="모서리가 둥근 직사각형 12"/>
          <p:cNvSpPr/>
          <p:nvPr/>
        </p:nvSpPr>
        <p:spPr bwMode="auto">
          <a:xfrm>
            <a:off x="2195736" y="4869160"/>
            <a:ext cx="6336357" cy="1152128"/>
          </a:xfrm>
          <a:prstGeom prst="roundRect">
            <a:avLst>
              <a:gd name="adj" fmla="val 0"/>
            </a:avLst>
          </a:prstGeom>
          <a:solidFill>
            <a:schemeClr val="accent6">
              <a:lumMod val="50000"/>
              <a:alpha val="5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85725" indent="3175" eaLnBrk="0" latinLnBrk="0">
              <a:lnSpc>
                <a:spcPct val="200000"/>
              </a:lnSpc>
              <a:defRPr/>
            </a:pPr>
            <a:r>
              <a:rPr lang="ko-KR" altLang="en-US" sz="1400" b="1" dirty="0" err="1" smtClean="0">
                <a:solidFill>
                  <a:schemeClr val="bg1"/>
                </a:solidFill>
                <a:latin typeface="+mn-ea"/>
              </a:rPr>
              <a:t>무위법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ko-KR" sz="1400" b="1" dirty="0" smtClean="0">
                <a:solidFill>
                  <a:schemeClr val="bg1"/>
                </a:solidFill>
                <a:latin typeface="+mn-ea"/>
              </a:rPr>
              <a:t>(</a:t>
            </a:r>
            <a:r>
              <a:rPr lang="ko-KR" altLang="en-US" sz="1400" b="1" dirty="0" err="1" smtClean="0">
                <a:solidFill>
                  <a:schemeClr val="bg1"/>
                </a:solidFill>
                <a:latin typeface="+mn-ea"/>
              </a:rPr>
              <a:t>無爲法</a:t>
            </a:r>
            <a:r>
              <a:rPr lang="en-US" altLang="ko-KR" sz="1400" b="1" dirty="0" smtClean="0">
                <a:solidFill>
                  <a:schemeClr val="bg1"/>
                </a:solidFill>
                <a:latin typeface="+mn-ea"/>
              </a:rPr>
              <a:t>)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적인 답들의 예시</a:t>
            </a:r>
            <a:endParaRPr lang="en-US" altLang="ko-KR" sz="1400" b="1" dirty="0" smtClean="0">
              <a:solidFill>
                <a:schemeClr val="bg1"/>
              </a:solidFill>
              <a:latin typeface="+mn-ea"/>
            </a:endParaRPr>
          </a:p>
          <a:p>
            <a:pPr marL="85725" indent="3175" eaLnBrk="0" latinLnBrk="0">
              <a:lnSpc>
                <a:spcPct val="150000"/>
              </a:lnSpc>
              <a:defRPr/>
            </a:pP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   -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내 의식이 가지는 무한성을 확인할 때마다 무한한 자유를 느끼고 매우 행복합니다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</a:t>
            </a:r>
            <a:endParaRPr lang="en-US" altLang="ko-KR" sz="1200" dirty="0">
              <a:solidFill>
                <a:schemeClr val="tx1"/>
              </a:solidFill>
              <a:latin typeface="+mn-ea"/>
            </a:endParaRPr>
          </a:p>
          <a:p>
            <a:pPr marL="85725" indent="3175" eaLnBrk="0" latinLnBrk="0">
              <a:lnSpc>
                <a:spcPct val="150000"/>
              </a:lnSpc>
              <a:defRPr/>
            </a:pPr>
            <a:r>
              <a:rPr lang="en-US" altLang="ko-KR" sz="1200" dirty="0">
                <a:solidFill>
                  <a:schemeClr val="tx1"/>
                </a:solidFill>
                <a:latin typeface="+mn-ea"/>
              </a:rPr>
              <a:t>   -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나는 무아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無我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이며 비아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非我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입니다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무아인 나를 생각하면 정말 </a:t>
            </a:r>
            <a:r>
              <a:rPr lang="ko-KR" altLang="en-US" sz="1200" dirty="0">
                <a:solidFill>
                  <a:schemeClr val="tx1"/>
                </a:solidFill>
                <a:latin typeface="+mn-ea"/>
              </a:rPr>
              <a:t>행복합니다</a:t>
            </a:r>
            <a:r>
              <a:rPr lang="en-US" altLang="ko-KR" sz="1200" dirty="0">
                <a:solidFill>
                  <a:schemeClr val="tx1"/>
                </a:solidFill>
                <a:latin typeface="+mn-ea"/>
              </a:rPr>
              <a:t>.</a:t>
            </a:r>
            <a:endParaRPr lang="ko-KR" altLang="en-US" sz="1200" dirty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4986</TotalTime>
  <Words>456</Words>
  <Application>Microsoft Office PowerPoint</Application>
  <PresentationFormat>화면 슬라이드 쇼(4:3)</PresentationFormat>
  <Paragraphs>54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7</vt:i4>
      </vt:variant>
    </vt:vector>
  </HeadingPairs>
  <TitlesOfParts>
    <vt:vector size="9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이경수</cp:lastModifiedBy>
  <cp:revision>408</cp:revision>
  <dcterms:created xsi:type="dcterms:W3CDTF">2013-07-26T07:32:19Z</dcterms:created>
  <dcterms:modified xsi:type="dcterms:W3CDTF">2014-02-09T10:10:17Z</dcterms:modified>
</cp:coreProperties>
</file>