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11"/>
  </p:notesMasterIdLst>
  <p:sldIdLst>
    <p:sldId id="268" r:id="rId3"/>
    <p:sldId id="260" r:id="rId4"/>
    <p:sldId id="269" r:id="rId5"/>
    <p:sldId id="271" r:id="rId6"/>
    <p:sldId id="270" r:id="rId7"/>
    <p:sldId id="273" r:id="rId8"/>
    <p:sldId id="272" r:id="rId9"/>
    <p:sldId id="274" r:id="rId10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FF"/>
    <a:srgbClr val="265DAA"/>
    <a:srgbClr val="285DA6"/>
    <a:srgbClr val="0066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06" autoAdjust="0"/>
    <p:restoredTop sz="99366" autoAdjust="0"/>
  </p:normalViewPr>
  <p:slideViewPr>
    <p:cSldViewPr>
      <p:cViewPr varScale="1">
        <p:scale>
          <a:sx n="93" d="100"/>
          <a:sy n="93" d="100"/>
        </p:scale>
        <p:origin x="-90" y="-2346"/>
      </p:cViewPr>
      <p:guideLst>
        <p:guide orient="horz" pos="1389"/>
        <p:guide orient="horz" pos="799"/>
        <p:guide orient="horz" pos="482"/>
        <p:guide orient="horz" pos="4110"/>
        <p:guide orient="horz" pos="1842"/>
        <p:guide pos="1020"/>
        <p:guide pos="793"/>
        <p:guide pos="1338"/>
        <p:guide pos="1565"/>
        <p:guide pos="5511"/>
        <p:guide pos="519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354F3-8F41-4B51-BBD1-E6051CB59C1E}" type="datetimeFigureOut">
              <a:rPr lang="ko-KR" altLang="en-US" smtClean="0"/>
              <a:pPr/>
              <a:t>2014-02-09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73A51-6D75-4D58-ADD8-F815416056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736291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Y:\동사섭_동영상\03_원고\03_pdf용 탬플릿\원고-디자인-템플릿_130729_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>
            <a:off x="0" y="2276872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en-US" sz="8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imgs\원고-디자인-템플릿_130802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F29EBA-8062-49BD-A293-9CC9B65F99BA}" type="datetimeFigureOut">
              <a:rPr lang="ko-KR" altLang="en-US" smtClean="0">
                <a:solidFill>
                  <a:prstClr val="black"/>
                </a:solidFill>
              </a:rPr>
              <a:pPr/>
              <a:t>2014-02-09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5E8D0C-0CD6-4C1C-8165-DB4630E5EFDD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원고-디자인-템플릿_130729_04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Y:\동사섭_동영상\03_원고\03_pdf용 탬플릿\140120\sample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04864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ko-KR" altLang="en-US" sz="8000" b="1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동사섭</a:t>
            </a:r>
            <a:r>
              <a:rPr lang="ko-KR" altLang="en-US" sz="80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정리</a:t>
            </a:r>
            <a:endParaRPr lang="en-US" altLang="ko-KR" sz="48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946737"/>
            <a:chOff x="-4613" y="-171400"/>
            <a:chExt cx="9148613" cy="946737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사섭</a:t>
              </a:r>
              <a:r>
                <a:rPr kumimoji="1" lang="ko-KR" altLang="en-US" sz="3600" b="1" kern="0" dirty="0" smtClean="0">
                  <a:latin typeface="+mn-ea"/>
                </a:rPr>
                <a:t> 정리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동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2" name="직사각형 11"/>
          <p:cNvSpPr/>
          <p:nvPr/>
        </p:nvSpPr>
        <p:spPr>
          <a:xfrm>
            <a:off x="2484439" y="4482986"/>
            <a:ext cx="590398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200" dirty="0" smtClean="0"/>
              <a:t>모든 마음공부는 처음에는 의식적인 노력이 필요하지만 그 원리를 끊임 없이 반복하여 실행하다 보면 어느 순간 그 원리가 몸에 체득되어 꾸밈없는 자신의 소리가 되고 진정한 자신의 마음이 된다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만약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당신이 </a:t>
            </a:r>
            <a:r>
              <a:rPr lang="ko-KR" altLang="en-US" sz="1200" dirty="0" smtClean="0"/>
              <a:t>너그러운 </a:t>
            </a:r>
            <a:r>
              <a:rPr lang="ko-KR" altLang="en-US" sz="1200" dirty="0" smtClean="0"/>
              <a:t>사람이 되고자 한다면 소소한 행동이라도 의도적으로 </a:t>
            </a:r>
            <a:r>
              <a:rPr lang="ko-KR" altLang="en-US" sz="1200" dirty="0" smtClean="0"/>
              <a:t>너그러운 </a:t>
            </a:r>
            <a:r>
              <a:rPr lang="ko-KR" altLang="en-US" sz="1200" dirty="0" smtClean="0"/>
              <a:t>행동을 </a:t>
            </a:r>
            <a:r>
              <a:rPr lang="ko-KR" altLang="en-US" sz="1200" dirty="0" smtClean="0"/>
              <a:t>계속</a:t>
            </a:r>
            <a:r>
              <a:rPr lang="en-US" altLang="ko-KR" sz="1200" dirty="0" smtClean="0"/>
              <a:t> </a:t>
            </a:r>
            <a:r>
              <a:rPr lang="ko-KR" altLang="en-US" sz="1200" dirty="0" smtClean="0"/>
              <a:t>실천해보라</a:t>
            </a:r>
            <a:r>
              <a:rPr lang="en-US" altLang="ko-KR" sz="1200" dirty="0" smtClean="0"/>
              <a:t>.</a:t>
            </a:r>
            <a:r>
              <a:rPr lang="ko-KR" altLang="en-US" sz="1200" dirty="0" smtClean="0"/>
              <a:t> 어느 </a:t>
            </a:r>
            <a:r>
              <a:rPr lang="ko-KR" altLang="en-US" sz="1200" dirty="0" smtClean="0"/>
              <a:t>순간 </a:t>
            </a:r>
            <a:r>
              <a:rPr lang="ko-KR" altLang="en-US" sz="1200" dirty="0" smtClean="0"/>
              <a:t>자신도 </a:t>
            </a:r>
            <a:r>
              <a:rPr lang="ko-KR" altLang="en-US" sz="1200" dirty="0" smtClean="0"/>
              <a:t>모르는 </a:t>
            </a:r>
            <a:r>
              <a:rPr lang="ko-KR" altLang="en-US" sz="1200" dirty="0" smtClean="0"/>
              <a:t>사이에 너그러운 </a:t>
            </a:r>
            <a:r>
              <a:rPr lang="ko-KR" altLang="en-US" sz="1200" dirty="0" smtClean="0"/>
              <a:t>행동을 </a:t>
            </a:r>
            <a:r>
              <a:rPr lang="ko-KR" altLang="en-US" sz="1200" dirty="0" smtClean="0"/>
              <a:t>하고 있는 자신을 발견</a:t>
            </a:r>
            <a:r>
              <a:rPr lang="ko-KR" altLang="en-US" sz="1200" dirty="0" smtClean="0"/>
              <a:t>하게 될 </a:t>
            </a:r>
            <a:r>
              <a:rPr lang="ko-KR" altLang="en-US" sz="1200" dirty="0" smtClean="0"/>
              <a:t>것이다</a:t>
            </a:r>
            <a:r>
              <a:rPr lang="en-US" altLang="ko-KR" sz="1200" dirty="0" smtClean="0"/>
              <a:t>. </a:t>
            </a:r>
          </a:p>
        </p:txBody>
      </p:sp>
      <p:sp>
        <p:nvSpPr>
          <p:cNvPr id="9" name="모서리가 둥근 직사각형 8"/>
          <p:cNvSpPr/>
          <p:nvPr/>
        </p:nvSpPr>
        <p:spPr>
          <a:xfrm>
            <a:off x="2915816" y="1988840"/>
            <a:ext cx="4392488" cy="1872382"/>
          </a:xfrm>
          <a:prstGeom prst="roundRect">
            <a:avLst/>
          </a:prstGeom>
          <a:solidFill>
            <a:schemeClr val="bg1"/>
          </a:solidFill>
          <a:ln w="1397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7800" lvl="0" indent="-88900" algn="ctr" eaLnBrk="0" latinLnBrk="0">
              <a:lnSpc>
                <a:spcPct val="150000"/>
              </a:lnSpc>
              <a:defRPr/>
            </a:pPr>
            <a:r>
              <a:rPr lang="ko-KR" altLang="en-US" sz="1600" b="1" dirty="0" err="1" smtClean="0">
                <a:solidFill>
                  <a:schemeClr val="tx1"/>
                </a:solidFill>
                <a:latin typeface="+mn-ea"/>
              </a:rPr>
              <a:t>맨소리가</a:t>
            </a:r>
            <a:r>
              <a:rPr lang="ko-KR" altLang="en-US" sz="1600" b="1" dirty="0" smtClean="0">
                <a:solidFill>
                  <a:schemeClr val="tx1"/>
                </a:solidFill>
                <a:latin typeface="+mn-ea"/>
              </a:rPr>
              <a:t> 참소리 되고 </a:t>
            </a:r>
            <a:endParaRPr lang="en-US" altLang="ko-KR" sz="1600" b="1" dirty="0" smtClean="0">
              <a:solidFill>
                <a:schemeClr val="tx1"/>
              </a:solidFill>
              <a:latin typeface="+mn-ea"/>
            </a:endParaRPr>
          </a:p>
          <a:p>
            <a:pPr marL="177800" lvl="0" indent="-88900" algn="ctr" eaLnBrk="0" latinLnBrk="0">
              <a:lnSpc>
                <a:spcPct val="150000"/>
              </a:lnSpc>
              <a:defRPr/>
            </a:pPr>
            <a:r>
              <a:rPr lang="ko-KR" altLang="en-US" sz="1600" b="1" dirty="0" err="1" smtClean="0">
                <a:solidFill>
                  <a:schemeClr val="tx1"/>
                </a:solidFill>
                <a:latin typeface="+mn-ea"/>
              </a:rPr>
              <a:t>맨마음이</a:t>
            </a:r>
            <a:r>
              <a:rPr lang="ko-KR" altLang="en-US" sz="1600" b="1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600" b="1" dirty="0" smtClean="0">
                <a:solidFill>
                  <a:schemeClr val="tx1"/>
                </a:solidFill>
                <a:latin typeface="+mn-ea"/>
              </a:rPr>
              <a:t>참마음 된다</a:t>
            </a:r>
            <a:r>
              <a:rPr lang="en-US" altLang="ko-KR" sz="1600" b="1" dirty="0" smtClean="0">
                <a:solidFill>
                  <a:schemeClr val="tx1"/>
                </a:solidFill>
                <a:latin typeface="+mn-ea"/>
              </a:rPr>
              <a:t>.</a:t>
            </a:r>
            <a:endParaRPr lang="ko-KR" altLang="en-US" sz="2000" kern="0" dirty="0" smtClean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사섭</a:t>
              </a:r>
              <a:r>
                <a:rPr kumimoji="1" lang="ko-KR" altLang="en-US" sz="3600" b="1" kern="0" dirty="0" smtClean="0">
                  <a:latin typeface="+mn-ea"/>
                </a:rPr>
                <a:t> 정리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마음 공부를 위해 필요한 세 가지 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동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2" name="직사각형 11"/>
          <p:cNvSpPr/>
          <p:nvPr/>
        </p:nvSpPr>
        <p:spPr>
          <a:xfrm>
            <a:off x="2457449" y="3328823"/>
            <a:ext cx="6146999" cy="15850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내 혼과 </a:t>
            </a:r>
            <a:r>
              <a:rPr lang="en-US" altLang="ko-KR" sz="1600" dirty="0" smtClean="0"/>
              <a:t>DNA</a:t>
            </a:r>
            <a:r>
              <a:rPr lang="ko-KR" altLang="en-US" sz="1600" dirty="0" smtClean="0"/>
              <a:t>는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무한 자유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無限 自由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</a:rPr>
              <a:t>)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를 간절히 소망</a:t>
            </a:r>
            <a:r>
              <a:rPr lang="ko-KR" altLang="en-US" sz="1600" dirty="0" smtClean="0"/>
              <a:t>하고 있다</a:t>
            </a:r>
            <a:r>
              <a:rPr lang="en-US" altLang="ko-KR" sz="1600" dirty="0" smtClean="0"/>
              <a:t>.</a:t>
            </a:r>
            <a:endParaRPr lang="ko-KR" altLang="en-US" sz="1600" dirty="0" smtClean="0"/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우리의 마음은 무한 가능성을 가지고 있으므로 그 가능성이 온전히 피어나면 무한 자유를 얻는 것이 가능함</a:t>
            </a:r>
            <a:endParaRPr lang="en-US" altLang="ko-KR" sz="1400" dirty="0" smtClean="0">
              <a:solidFill>
                <a:srgbClr val="000000"/>
              </a:solidFill>
              <a:latin typeface="+mn-ea"/>
            </a:endParaRPr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이러한 간절한 소망을 외면하는 것은 인생 최대의 책임유기임</a:t>
            </a:r>
            <a:endParaRPr lang="en-US" altLang="ko-KR" sz="1400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11" name="모서리가 둥근 직사각형 10"/>
          <p:cNvSpPr/>
          <p:nvPr/>
        </p:nvSpPr>
        <p:spPr>
          <a:xfrm>
            <a:off x="2196083" y="1895371"/>
            <a:ext cx="2160000" cy="741541"/>
          </a:xfrm>
          <a:prstGeom prst="roundRect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동기</a:t>
            </a:r>
            <a:endParaRPr lang="ko-KR" altLang="en-US" sz="1600" b="1" spc="-120" dirty="0" smtClean="0">
              <a:solidFill>
                <a:schemeClr val="accent6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5076056" y="1844824"/>
            <a:ext cx="30734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dirty="0" smtClean="0"/>
              <a:t>마음공부를 하고자 하는 마음이 절실해야 함</a:t>
            </a:r>
            <a:endParaRPr lang="en-US" altLang="ko-KR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사섭</a:t>
              </a:r>
              <a:r>
                <a:rPr kumimoji="1" lang="ko-KR" altLang="en-US" sz="3600" b="1" kern="0" dirty="0" smtClean="0">
                  <a:latin typeface="+mn-ea"/>
                </a:rPr>
                <a:t> 정리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마음 공부를 위해 필요한 세 가지  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동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2" name="직사각형 11"/>
          <p:cNvSpPr/>
          <p:nvPr/>
        </p:nvSpPr>
        <p:spPr>
          <a:xfrm>
            <a:off x="2457449" y="3328823"/>
            <a:ext cx="6074991" cy="1985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나의 삶은 내 마음의 투영이다</a:t>
            </a:r>
            <a:r>
              <a:rPr lang="en-US" altLang="ko-KR" sz="1600" dirty="0" smtClean="0"/>
              <a:t>.</a:t>
            </a:r>
            <a:endParaRPr lang="ko-KR" altLang="en-US" sz="1600" dirty="0" smtClean="0"/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마음 속에서 생각이 먼저 일어나고 그것이 삶으로 드러나게 됨</a:t>
            </a:r>
            <a:endParaRPr lang="en-US" altLang="ko-KR" sz="1400" dirty="0" smtClean="0">
              <a:solidFill>
                <a:srgbClr val="000000"/>
              </a:solidFill>
              <a:latin typeface="+mn-ea"/>
            </a:endParaRPr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따라서 </a:t>
            </a:r>
            <a:r>
              <a:rPr lang="ko-KR" altLang="en-US" sz="14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바른 가치관 정립이 중요</a:t>
            </a: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함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불교의 팔정도</a:t>
            </a:r>
            <a:r>
              <a:rPr lang="en-US" altLang="ko-KR" sz="1400" dirty="0" smtClean="0">
                <a:solidFill>
                  <a:srgbClr val="000000"/>
                </a:solidFill>
                <a:latin typeface="+mn-ea"/>
              </a:rPr>
              <a:t>*</a:t>
            </a: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에서도 바른 가치관을 뜻하는 정견</a:t>
            </a:r>
            <a:r>
              <a:rPr lang="en-US" altLang="ko-KR" sz="1400" dirty="0" smtClean="0">
                <a:solidFill>
                  <a:srgbClr val="000000"/>
                </a:solidFill>
                <a:latin typeface="+mn-ea"/>
              </a:rPr>
              <a:t>(</a:t>
            </a: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正見</a:t>
            </a:r>
            <a:r>
              <a:rPr lang="en-US" altLang="ko-KR" sz="1400" dirty="0" smtClean="0">
                <a:solidFill>
                  <a:srgbClr val="000000"/>
                </a:solidFill>
                <a:latin typeface="+mn-ea"/>
              </a:rPr>
              <a:t>)</a:t>
            </a: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을 제 </a:t>
            </a:r>
            <a:r>
              <a:rPr lang="en-US" altLang="ko-KR" sz="1400" dirty="0" smtClean="0">
                <a:solidFill>
                  <a:srgbClr val="000000"/>
                </a:solidFill>
                <a:latin typeface="+mn-ea"/>
              </a:rPr>
              <a:t>1</a:t>
            </a: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번으로 삼고 있음</a:t>
            </a:r>
            <a:endParaRPr lang="en-US" altLang="ko-KR" sz="1400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11" name="모서리가 둥근 직사각형 10"/>
          <p:cNvSpPr/>
          <p:nvPr/>
        </p:nvSpPr>
        <p:spPr>
          <a:xfrm>
            <a:off x="2196083" y="1895371"/>
            <a:ext cx="2160000" cy="741541"/>
          </a:xfrm>
          <a:prstGeom prst="roundRect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가치관 정립</a:t>
            </a:r>
          </a:p>
        </p:txBody>
      </p:sp>
      <p:sp>
        <p:nvSpPr>
          <p:cNvPr id="13" name="직사각형 12"/>
          <p:cNvSpPr/>
          <p:nvPr/>
        </p:nvSpPr>
        <p:spPr>
          <a:xfrm>
            <a:off x="5076056" y="1844824"/>
            <a:ext cx="3073499" cy="7833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dirty="0" smtClean="0"/>
              <a:t>삶을 이끌어갈 바른 가치관을 확립해야 함</a:t>
            </a:r>
            <a:endParaRPr lang="en-US" altLang="ko-KR" sz="1600" dirty="0" smtClean="0"/>
          </a:p>
        </p:txBody>
      </p:sp>
      <p:sp>
        <p:nvSpPr>
          <p:cNvPr id="10" name="모서리가 둥근 직사각형 9"/>
          <p:cNvSpPr/>
          <p:nvPr/>
        </p:nvSpPr>
        <p:spPr bwMode="auto">
          <a:xfrm>
            <a:off x="2124074" y="5949280"/>
            <a:ext cx="6624639" cy="576064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  <a:alpha val="5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1169988" indent="-1081088" eaLnBrk="0" latinLnBrk="0">
              <a:defRPr/>
            </a:pPr>
            <a:r>
              <a:rPr lang="en-US" altLang="ko-KR" sz="1100" dirty="0" smtClean="0">
                <a:solidFill>
                  <a:srgbClr val="000000"/>
                </a:solidFill>
                <a:latin typeface="+mn-ea"/>
              </a:rPr>
              <a:t>* </a:t>
            </a:r>
            <a:r>
              <a:rPr lang="ko-KR" altLang="en-US" sz="1100" dirty="0" smtClean="0">
                <a:solidFill>
                  <a:srgbClr val="000000"/>
                </a:solidFill>
                <a:latin typeface="+mn-ea"/>
              </a:rPr>
              <a:t>팔정도</a:t>
            </a:r>
            <a:r>
              <a:rPr lang="en-US" altLang="ko-KR" sz="1100" dirty="0" smtClean="0">
                <a:solidFill>
                  <a:srgbClr val="000000"/>
                </a:solidFill>
                <a:latin typeface="+mn-ea"/>
              </a:rPr>
              <a:t>(</a:t>
            </a:r>
            <a:r>
              <a:rPr lang="ko-KR" altLang="en-US" sz="1100" dirty="0" smtClean="0">
                <a:solidFill>
                  <a:srgbClr val="000000"/>
                </a:solidFill>
                <a:latin typeface="+mn-ea"/>
              </a:rPr>
              <a:t>八正道</a:t>
            </a:r>
            <a:r>
              <a:rPr lang="en-US" altLang="ko-KR" sz="1100" dirty="0" smtClean="0">
                <a:solidFill>
                  <a:srgbClr val="000000"/>
                </a:solidFill>
                <a:latin typeface="+mn-ea"/>
              </a:rPr>
              <a:t>): </a:t>
            </a:r>
            <a:r>
              <a:rPr lang="ko-KR" altLang="en-US" sz="1100" dirty="0" smtClean="0">
                <a:solidFill>
                  <a:srgbClr val="000000"/>
                </a:solidFill>
                <a:latin typeface="+mn-ea"/>
              </a:rPr>
              <a:t>해탈의 경지에 이르기 위해 실천 수행해야 하는 </a:t>
            </a:r>
            <a:r>
              <a:rPr lang="en-US" altLang="ko-KR" sz="1100" dirty="0" smtClean="0">
                <a:solidFill>
                  <a:srgbClr val="000000"/>
                </a:solidFill>
                <a:latin typeface="+mn-ea"/>
              </a:rPr>
              <a:t>8</a:t>
            </a:r>
            <a:r>
              <a:rPr lang="ko-KR" altLang="en-US" sz="1100" dirty="0" smtClean="0">
                <a:solidFill>
                  <a:srgbClr val="000000"/>
                </a:solidFill>
                <a:latin typeface="+mn-ea"/>
              </a:rPr>
              <a:t>가지 길</a:t>
            </a:r>
            <a:r>
              <a:rPr lang="en-US" altLang="ko-KR" sz="1100" dirty="0" smtClean="0">
                <a:solidFill>
                  <a:srgbClr val="000000"/>
                </a:solidFill>
                <a:latin typeface="+mn-ea"/>
              </a:rPr>
              <a:t>. </a:t>
            </a:r>
            <a:r>
              <a:rPr lang="ko-KR" altLang="en-US" sz="1100" dirty="0" smtClean="0">
                <a:solidFill>
                  <a:srgbClr val="000000"/>
                </a:solidFill>
                <a:latin typeface="+mn-ea"/>
              </a:rPr>
              <a:t>정견</a:t>
            </a:r>
            <a:r>
              <a:rPr lang="en-US" altLang="ko-KR" sz="1100" dirty="0" smtClean="0">
                <a:solidFill>
                  <a:srgbClr val="000000"/>
                </a:solidFill>
                <a:latin typeface="+mn-ea"/>
              </a:rPr>
              <a:t>(</a:t>
            </a:r>
            <a:r>
              <a:rPr lang="ko-KR" altLang="en-US" sz="1100" dirty="0" smtClean="0">
                <a:solidFill>
                  <a:srgbClr val="000000"/>
                </a:solidFill>
                <a:latin typeface="+mn-ea"/>
              </a:rPr>
              <a:t>正見</a:t>
            </a:r>
            <a:r>
              <a:rPr lang="en-US" altLang="ko-KR" sz="1100" dirty="0" smtClean="0">
                <a:solidFill>
                  <a:srgbClr val="000000"/>
                </a:solidFill>
                <a:latin typeface="+mn-ea"/>
              </a:rPr>
              <a:t>), </a:t>
            </a:r>
            <a:r>
              <a:rPr lang="ko-KR" altLang="en-US" sz="1100" dirty="0" smtClean="0">
                <a:solidFill>
                  <a:srgbClr val="000000"/>
                </a:solidFill>
                <a:latin typeface="+mn-ea"/>
              </a:rPr>
              <a:t>정사</a:t>
            </a:r>
            <a:r>
              <a:rPr lang="en-US" altLang="ko-KR" sz="1100" dirty="0" smtClean="0">
                <a:solidFill>
                  <a:srgbClr val="000000"/>
                </a:solidFill>
                <a:latin typeface="+mn-ea"/>
              </a:rPr>
              <a:t>(</a:t>
            </a:r>
            <a:r>
              <a:rPr lang="ko-KR" altLang="en-US" sz="1100" dirty="0" smtClean="0">
                <a:solidFill>
                  <a:srgbClr val="000000"/>
                </a:solidFill>
                <a:latin typeface="+mn-ea"/>
              </a:rPr>
              <a:t>正思</a:t>
            </a:r>
            <a:r>
              <a:rPr lang="en-US" altLang="ko-KR" sz="1100" dirty="0" smtClean="0">
                <a:solidFill>
                  <a:srgbClr val="000000"/>
                </a:solidFill>
                <a:latin typeface="+mn-ea"/>
              </a:rPr>
              <a:t>), </a:t>
            </a:r>
            <a:r>
              <a:rPr lang="ko-KR" altLang="en-US" sz="1100" dirty="0" err="1" smtClean="0">
                <a:solidFill>
                  <a:srgbClr val="000000"/>
                </a:solidFill>
                <a:latin typeface="+mn-ea"/>
              </a:rPr>
              <a:t>정어</a:t>
            </a:r>
            <a:r>
              <a:rPr lang="en-US" altLang="ko-KR" sz="1100" dirty="0" smtClean="0">
                <a:solidFill>
                  <a:srgbClr val="000000"/>
                </a:solidFill>
                <a:latin typeface="+mn-ea"/>
              </a:rPr>
              <a:t>(</a:t>
            </a:r>
            <a:r>
              <a:rPr lang="ko-KR" altLang="en-US" sz="1100" dirty="0" err="1" smtClean="0">
                <a:solidFill>
                  <a:srgbClr val="000000"/>
                </a:solidFill>
                <a:latin typeface="+mn-ea"/>
              </a:rPr>
              <a:t>正語</a:t>
            </a:r>
            <a:r>
              <a:rPr lang="en-US" altLang="ko-KR" sz="1100" dirty="0" smtClean="0">
                <a:solidFill>
                  <a:srgbClr val="000000"/>
                </a:solidFill>
                <a:latin typeface="+mn-ea"/>
              </a:rPr>
              <a:t>), </a:t>
            </a:r>
            <a:r>
              <a:rPr lang="ko-KR" altLang="en-US" sz="1100" dirty="0" smtClean="0">
                <a:solidFill>
                  <a:srgbClr val="000000"/>
                </a:solidFill>
                <a:latin typeface="+mn-ea"/>
              </a:rPr>
              <a:t>정업</a:t>
            </a:r>
            <a:r>
              <a:rPr lang="en-US" altLang="ko-KR" sz="1100" dirty="0" smtClean="0">
                <a:solidFill>
                  <a:srgbClr val="000000"/>
                </a:solidFill>
                <a:latin typeface="+mn-ea"/>
              </a:rPr>
              <a:t>(</a:t>
            </a:r>
            <a:r>
              <a:rPr lang="ko-KR" altLang="en-US" sz="1100" dirty="0" smtClean="0">
                <a:solidFill>
                  <a:srgbClr val="000000"/>
                </a:solidFill>
                <a:latin typeface="+mn-ea"/>
              </a:rPr>
              <a:t>正業</a:t>
            </a:r>
            <a:r>
              <a:rPr lang="en-US" altLang="ko-KR" sz="1100" dirty="0" smtClean="0">
                <a:solidFill>
                  <a:srgbClr val="000000"/>
                </a:solidFill>
                <a:latin typeface="+mn-ea"/>
              </a:rPr>
              <a:t>), </a:t>
            </a:r>
            <a:r>
              <a:rPr lang="ko-KR" altLang="en-US" sz="1100" dirty="0" smtClean="0">
                <a:solidFill>
                  <a:srgbClr val="000000"/>
                </a:solidFill>
                <a:latin typeface="+mn-ea"/>
              </a:rPr>
              <a:t>정명</a:t>
            </a:r>
            <a:r>
              <a:rPr lang="en-US" altLang="ko-KR" sz="1100" dirty="0" smtClean="0">
                <a:solidFill>
                  <a:srgbClr val="000000"/>
                </a:solidFill>
                <a:latin typeface="+mn-ea"/>
              </a:rPr>
              <a:t>(</a:t>
            </a:r>
            <a:r>
              <a:rPr lang="ko-KR" altLang="en-US" sz="1100" dirty="0" smtClean="0">
                <a:solidFill>
                  <a:srgbClr val="000000"/>
                </a:solidFill>
                <a:latin typeface="+mn-ea"/>
              </a:rPr>
              <a:t>正命</a:t>
            </a:r>
            <a:r>
              <a:rPr lang="en-US" altLang="ko-KR" sz="1100" dirty="0" smtClean="0">
                <a:solidFill>
                  <a:srgbClr val="000000"/>
                </a:solidFill>
                <a:latin typeface="+mn-ea"/>
              </a:rPr>
              <a:t>), </a:t>
            </a:r>
            <a:r>
              <a:rPr lang="ko-KR" altLang="en-US" sz="1100" dirty="0" err="1" smtClean="0">
                <a:solidFill>
                  <a:srgbClr val="000000"/>
                </a:solidFill>
                <a:latin typeface="+mn-ea"/>
              </a:rPr>
              <a:t>정정진</a:t>
            </a:r>
            <a:r>
              <a:rPr lang="en-US" altLang="ko-KR" sz="1100" dirty="0" smtClean="0">
                <a:solidFill>
                  <a:srgbClr val="000000"/>
                </a:solidFill>
                <a:latin typeface="+mn-ea"/>
              </a:rPr>
              <a:t>(</a:t>
            </a:r>
            <a:r>
              <a:rPr lang="ko-KR" altLang="en-US" sz="1100" dirty="0" err="1" smtClean="0">
                <a:solidFill>
                  <a:srgbClr val="000000"/>
                </a:solidFill>
                <a:latin typeface="+mn-ea"/>
              </a:rPr>
              <a:t>正精進</a:t>
            </a:r>
            <a:r>
              <a:rPr lang="en-US" altLang="ko-KR" sz="1100" dirty="0" smtClean="0">
                <a:solidFill>
                  <a:srgbClr val="000000"/>
                </a:solidFill>
                <a:latin typeface="+mn-ea"/>
              </a:rPr>
              <a:t>), </a:t>
            </a:r>
            <a:r>
              <a:rPr lang="ko-KR" altLang="en-US" sz="1100" dirty="0" smtClean="0">
                <a:solidFill>
                  <a:srgbClr val="000000"/>
                </a:solidFill>
                <a:latin typeface="+mn-ea"/>
              </a:rPr>
              <a:t>정념</a:t>
            </a:r>
            <a:r>
              <a:rPr lang="en-US" altLang="ko-KR" sz="1100" dirty="0" smtClean="0">
                <a:solidFill>
                  <a:srgbClr val="000000"/>
                </a:solidFill>
                <a:latin typeface="+mn-ea"/>
              </a:rPr>
              <a:t>(</a:t>
            </a:r>
            <a:r>
              <a:rPr lang="ko-KR" altLang="en-US" sz="1100" dirty="0" smtClean="0">
                <a:solidFill>
                  <a:srgbClr val="000000"/>
                </a:solidFill>
                <a:latin typeface="+mn-ea"/>
              </a:rPr>
              <a:t>正念</a:t>
            </a:r>
            <a:r>
              <a:rPr lang="en-US" altLang="ko-KR" sz="1100" dirty="0" smtClean="0">
                <a:solidFill>
                  <a:srgbClr val="000000"/>
                </a:solidFill>
                <a:latin typeface="+mn-ea"/>
              </a:rPr>
              <a:t>), </a:t>
            </a:r>
            <a:r>
              <a:rPr lang="ko-KR" altLang="en-US" sz="1100" dirty="0" smtClean="0">
                <a:solidFill>
                  <a:srgbClr val="000000"/>
                </a:solidFill>
                <a:latin typeface="+mn-ea"/>
              </a:rPr>
              <a:t>정정</a:t>
            </a:r>
            <a:r>
              <a:rPr lang="en-US" altLang="ko-KR" sz="1100" dirty="0" smtClean="0">
                <a:solidFill>
                  <a:srgbClr val="000000"/>
                </a:solidFill>
                <a:latin typeface="+mn-ea"/>
              </a:rPr>
              <a:t>(</a:t>
            </a:r>
            <a:r>
              <a:rPr lang="ko-KR" altLang="en-US" sz="1100" dirty="0" smtClean="0">
                <a:solidFill>
                  <a:srgbClr val="000000"/>
                </a:solidFill>
                <a:latin typeface="+mn-ea"/>
              </a:rPr>
              <a:t>正定</a:t>
            </a:r>
            <a:r>
              <a:rPr lang="en-US" altLang="ko-KR" sz="1100" dirty="0" smtClean="0">
                <a:solidFill>
                  <a:srgbClr val="000000"/>
                </a:solidFill>
                <a:latin typeface="+mn-ea"/>
              </a:rPr>
              <a:t>)</a:t>
            </a:r>
            <a:r>
              <a:rPr lang="ko-KR" altLang="en-US" sz="1100" dirty="0" smtClean="0">
                <a:solidFill>
                  <a:srgbClr val="000000"/>
                </a:solidFill>
                <a:latin typeface="+mn-ea"/>
              </a:rPr>
              <a:t>을 의미함</a:t>
            </a:r>
            <a:r>
              <a:rPr lang="en-US" altLang="ko-KR" sz="1100" dirty="0" smtClean="0">
                <a:solidFill>
                  <a:srgbClr val="000000"/>
                </a:solidFill>
                <a:latin typeface="+mn-ea"/>
              </a:rPr>
              <a:t>.</a:t>
            </a:r>
            <a:endParaRPr lang="ko-KR" altLang="en-US" sz="1100" kern="0" dirty="0" smtClean="0">
              <a:solidFill>
                <a:sysClr val="windowText" lastClr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사섭</a:t>
              </a:r>
              <a:r>
                <a:rPr kumimoji="1" lang="ko-KR" altLang="en-US" sz="3600" b="1" kern="0" dirty="0" smtClean="0">
                  <a:latin typeface="+mn-ea"/>
                </a:rPr>
                <a:t> 정리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마음 공부를 위해 필요한 세 가지 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동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2276414" cy="395536"/>
            <a:chOff x="1619672" y="1832197"/>
            <a:chExt cx="2276414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196399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바른 가치관 정립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2" name="직사각형 11"/>
          <p:cNvSpPr/>
          <p:nvPr/>
        </p:nvSpPr>
        <p:spPr>
          <a:xfrm>
            <a:off x="2457449" y="2780928"/>
            <a:ext cx="6146999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종교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인문학 등에 기초하여 자신만의 바람직한 가치관을 정립할 것</a:t>
            </a: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err="1" smtClean="0"/>
              <a:t>동사섭은</a:t>
            </a:r>
            <a:r>
              <a:rPr lang="ko-KR" altLang="en-US" sz="1600" dirty="0" smtClean="0"/>
              <a:t> 바람직한 가치관으로써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삶의 </a:t>
            </a:r>
            <a:r>
              <a:rPr lang="en-US" altLang="ko-KR" sz="1600" b="1" dirty="0" err="1" smtClean="0">
                <a:solidFill>
                  <a:schemeClr val="accent6">
                    <a:lumMod val="75000"/>
                  </a:schemeClr>
                </a:solidFill>
              </a:rPr>
              <a:t>5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대 원리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</a:rPr>
              <a:t>*</a:t>
            </a:r>
            <a:r>
              <a:rPr lang="ko-KR" altLang="en-US" sz="1600" dirty="0" smtClean="0"/>
              <a:t>를 제공</a:t>
            </a:r>
            <a:endParaRPr lang="en-US" altLang="ko-KR" sz="1600" dirty="0" smtClean="0"/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400" dirty="0" smtClean="0"/>
              <a:t>삶의 </a:t>
            </a:r>
            <a:r>
              <a:rPr lang="en-US" altLang="ko-KR" sz="1400" dirty="0" smtClean="0"/>
              <a:t>5</a:t>
            </a:r>
            <a:r>
              <a:rPr lang="ko-KR" altLang="en-US" sz="1400" dirty="0" smtClean="0"/>
              <a:t>대 원리를 풀어주는  </a:t>
            </a:r>
            <a:r>
              <a:rPr lang="en-US" altLang="ko-KR" sz="1400" dirty="0" smtClean="0"/>
              <a:t>5</a:t>
            </a:r>
            <a:r>
              <a:rPr lang="ko-KR" altLang="en-US" sz="1400" dirty="0" smtClean="0"/>
              <a:t>박 </a:t>
            </a:r>
            <a:r>
              <a:rPr lang="en-US" altLang="ko-KR" sz="1400" dirty="0" smtClean="0"/>
              <a:t>6</a:t>
            </a:r>
            <a:r>
              <a:rPr lang="ko-KR" altLang="en-US" sz="1400" dirty="0" smtClean="0"/>
              <a:t>일의 수련회가 열리고 있음</a:t>
            </a:r>
            <a:endParaRPr lang="en-US" altLang="ko-KR" sz="1400" dirty="0" smtClean="0"/>
          </a:p>
        </p:txBody>
      </p:sp>
      <p:sp>
        <p:nvSpPr>
          <p:cNvPr id="41" name="모서리가 둥근 직사각형 40"/>
          <p:cNvSpPr/>
          <p:nvPr/>
        </p:nvSpPr>
        <p:spPr bwMode="auto">
          <a:xfrm>
            <a:off x="2124074" y="5949280"/>
            <a:ext cx="6624639" cy="576064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  <a:alpha val="5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1169988" indent="-1081088" eaLnBrk="0" latinLnBrk="0">
              <a:defRPr/>
            </a:pPr>
            <a:r>
              <a:rPr lang="en-US" altLang="ko-KR" sz="1100" dirty="0" smtClean="0">
                <a:solidFill>
                  <a:srgbClr val="000000"/>
                </a:solidFill>
                <a:latin typeface="+mn-ea"/>
              </a:rPr>
              <a:t>* </a:t>
            </a:r>
            <a:r>
              <a:rPr lang="ko-KR" altLang="en-US" sz="1100" dirty="0" smtClean="0">
                <a:solidFill>
                  <a:srgbClr val="000000"/>
                </a:solidFill>
                <a:latin typeface="+mn-ea"/>
              </a:rPr>
              <a:t>삶의 </a:t>
            </a:r>
            <a:r>
              <a:rPr lang="en-US" altLang="ko-KR" sz="1100" dirty="0" smtClean="0">
                <a:solidFill>
                  <a:srgbClr val="000000"/>
                </a:solidFill>
                <a:latin typeface="+mn-ea"/>
              </a:rPr>
              <a:t>5</a:t>
            </a:r>
            <a:r>
              <a:rPr lang="ko-KR" altLang="en-US" sz="1100" dirty="0" smtClean="0">
                <a:solidFill>
                  <a:srgbClr val="000000"/>
                </a:solidFill>
                <a:latin typeface="+mn-ea"/>
              </a:rPr>
              <a:t>대 원리</a:t>
            </a:r>
            <a:r>
              <a:rPr lang="en-US" altLang="ko-KR" sz="1100" dirty="0" smtClean="0">
                <a:solidFill>
                  <a:srgbClr val="000000"/>
                </a:solidFill>
                <a:latin typeface="+mn-ea"/>
              </a:rPr>
              <a:t>: </a:t>
            </a:r>
            <a:r>
              <a:rPr lang="ko-KR" altLang="en-US" sz="1100" dirty="0" err="1" smtClean="0">
                <a:solidFill>
                  <a:srgbClr val="000000"/>
                </a:solidFill>
                <a:latin typeface="+mn-ea"/>
              </a:rPr>
              <a:t>동사섭에서</a:t>
            </a:r>
            <a:r>
              <a:rPr lang="ko-KR" altLang="en-US" sz="1100" dirty="0" smtClean="0">
                <a:solidFill>
                  <a:srgbClr val="000000"/>
                </a:solidFill>
                <a:latin typeface="+mn-ea"/>
              </a:rPr>
              <a:t> 말하는 </a:t>
            </a:r>
            <a:r>
              <a:rPr lang="en-US" altLang="ko-KR" sz="1100" dirty="0" smtClean="0">
                <a:solidFill>
                  <a:srgbClr val="000000"/>
                </a:solidFill>
                <a:latin typeface="+mn-ea"/>
              </a:rPr>
              <a:t>5</a:t>
            </a:r>
            <a:r>
              <a:rPr lang="ko-KR" altLang="en-US" sz="1100" dirty="0" smtClean="0">
                <a:solidFill>
                  <a:srgbClr val="000000"/>
                </a:solidFill>
                <a:latin typeface="+mn-ea"/>
              </a:rPr>
              <a:t>가지 가치관</a:t>
            </a:r>
            <a:r>
              <a:rPr lang="en-US" altLang="ko-KR" sz="1100" dirty="0" smtClean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1100" dirty="0" smtClean="0">
                <a:solidFill>
                  <a:srgbClr val="000000"/>
                </a:solidFill>
                <a:latin typeface="+mn-ea"/>
              </a:rPr>
              <a:t>자세한 내용은 </a:t>
            </a:r>
            <a:r>
              <a:rPr lang="en-US" altLang="ko-KR" sz="1100" dirty="0" smtClean="0">
                <a:solidFill>
                  <a:srgbClr val="000000"/>
                </a:solidFill>
                <a:latin typeface="+mn-ea"/>
              </a:rPr>
              <a:t>『</a:t>
            </a:r>
            <a:r>
              <a:rPr lang="ko-KR" altLang="en-US" sz="1100" dirty="0" smtClean="0">
                <a:solidFill>
                  <a:srgbClr val="000000"/>
                </a:solidFill>
                <a:latin typeface="+mn-ea"/>
              </a:rPr>
              <a:t>삶의 </a:t>
            </a:r>
            <a:r>
              <a:rPr lang="en-US" altLang="ko-KR" sz="1100" dirty="0" smtClean="0">
                <a:solidFill>
                  <a:srgbClr val="000000"/>
                </a:solidFill>
                <a:latin typeface="+mn-ea"/>
              </a:rPr>
              <a:t>5</a:t>
            </a:r>
            <a:r>
              <a:rPr lang="ko-KR" altLang="en-US" sz="1100" dirty="0" smtClean="0">
                <a:solidFill>
                  <a:srgbClr val="000000"/>
                </a:solidFill>
                <a:latin typeface="+mn-ea"/>
              </a:rPr>
              <a:t>대 </a:t>
            </a:r>
            <a:r>
              <a:rPr lang="ko-KR" altLang="en-US" sz="1100" dirty="0" smtClean="0">
                <a:solidFill>
                  <a:srgbClr val="000000"/>
                </a:solidFill>
                <a:latin typeface="+mn-ea"/>
              </a:rPr>
              <a:t>원리</a:t>
            </a:r>
            <a:r>
              <a:rPr lang="en-US" altLang="ko-KR" sz="1100" dirty="0" smtClean="0">
                <a:solidFill>
                  <a:srgbClr val="000000"/>
                </a:solidFill>
                <a:latin typeface="+mn-ea"/>
              </a:rPr>
              <a:t>』</a:t>
            </a:r>
            <a:r>
              <a:rPr lang="en-US" altLang="ko-KR" sz="1100" dirty="0" smtClean="0">
                <a:solidFill>
                  <a:srgbClr val="000000"/>
                </a:solidFill>
                <a:latin typeface="+mn-ea"/>
              </a:rPr>
              <a:t> </a:t>
            </a:r>
            <a:r>
              <a:rPr lang="ko-KR" altLang="en-US" sz="1100" dirty="0" smtClean="0">
                <a:solidFill>
                  <a:srgbClr val="000000"/>
                </a:solidFill>
                <a:latin typeface="+mn-ea"/>
              </a:rPr>
              <a:t>편을 참조 </a:t>
            </a:r>
            <a:endParaRPr lang="ko-KR" altLang="en-US" sz="1100" kern="0" dirty="0" smtClean="0">
              <a:solidFill>
                <a:sysClr val="windowText" lastClr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사섭</a:t>
              </a:r>
              <a:r>
                <a:rPr kumimoji="1" lang="ko-KR" altLang="en-US" sz="3600" b="1" kern="0" dirty="0" smtClean="0">
                  <a:latin typeface="+mn-ea"/>
                </a:rPr>
                <a:t> 정리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마음 공부를 위해 필요한 세 가지 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동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3034635" cy="395536"/>
            <a:chOff x="1619672" y="1832197"/>
            <a:chExt cx="3034635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272222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err="1" smtClean="0">
                  <a:solidFill>
                    <a:srgbClr val="008000"/>
                  </a:solidFill>
                  <a:latin typeface="+mn-ea"/>
                </a:rPr>
                <a:t>동사섭의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 </a:t>
              </a:r>
              <a:r>
                <a:rPr lang="ko-KR" altLang="en-US" b="1" dirty="0" smtClean="0">
                  <a:solidFill>
                    <a:schemeClr val="accent6">
                      <a:lumMod val="75000"/>
                    </a:schemeClr>
                  </a:solidFill>
                </a:rPr>
                <a:t>삶의 </a:t>
              </a:r>
              <a:r>
                <a:rPr lang="en-US" altLang="ko-KR" b="1" dirty="0" smtClean="0">
                  <a:solidFill>
                    <a:schemeClr val="accent6">
                      <a:lumMod val="75000"/>
                    </a:schemeClr>
                  </a:solidFill>
                </a:rPr>
                <a:t>5</a:t>
              </a:r>
              <a:r>
                <a:rPr lang="ko-KR" altLang="en-US" b="1" dirty="0" smtClean="0">
                  <a:solidFill>
                    <a:schemeClr val="accent6">
                      <a:lumMod val="75000"/>
                    </a:schemeClr>
                  </a:solidFill>
                </a:rPr>
                <a:t>대 원리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 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grpSp>
        <p:nvGrpSpPr>
          <p:cNvPr id="4" name="그룹 12"/>
          <p:cNvGrpSpPr/>
          <p:nvPr/>
        </p:nvGrpSpPr>
        <p:grpSpPr>
          <a:xfrm>
            <a:off x="2195736" y="2924944"/>
            <a:ext cx="3096344" cy="2952328"/>
            <a:chOff x="1657358" y="2511739"/>
            <a:chExt cx="4090458" cy="4032448"/>
          </a:xfrm>
        </p:grpSpPr>
        <p:sp useBgFill="1">
          <p:nvSpPr>
            <p:cNvPr id="14" name="타원 13"/>
            <p:cNvSpPr/>
            <p:nvPr/>
          </p:nvSpPr>
          <p:spPr>
            <a:xfrm>
              <a:off x="3203848" y="5536076"/>
              <a:ext cx="1008111" cy="1008111"/>
            </a:xfrm>
            <a:prstGeom prst="ellipse">
              <a:avLst/>
            </a:prstGeom>
            <a:solidFill>
              <a:schemeClr val="bg1"/>
            </a:solidFill>
            <a:ln w="165100">
              <a:gradFill>
                <a:gsLst>
                  <a:gs pos="0">
                    <a:schemeClr val="accent6">
                      <a:lumMod val="20000"/>
                      <a:lumOff val="80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ct val="0"/>
                </a:spcBef>
              </a:pPr>
              <a:r>
                <a:rPr lang="ko-KR" altLang="en-US" sz="1200" b="1" spc="-12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작선</a:t>
              </a:r>
              <a:endParaRPr lang="ko-KR" altLang="en-US" sz="12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endParaRPr>
            </a:p>
            <a:p>
              <a:pPr algn="ctr">
                <a:spcBef>
                  <a:spcPct val="0"/>
                </a:spcBef>
              </a:pPr>
              <a:r>
                <a:rPr lang="en-US" altLang="ko-KR" sz="12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(</a:t>
              </a:r>
              <a:r>
                <a:rPr lang="ko-KR" altLang="en-US" sz="1200" b="1" spc="-12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作善</a:t>
              </a:r>
              <a:r>
                <a:rPr lang="en-US" altLang="ko-KR" sz="12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)</a:t>
              </a:r>
              <a:endParaRPr lang="ko-KR" altLang="en-US" sz="12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 useBgFill="1">
          <p:nvSpPr>
            <p:cNvPr id="15" name="타원 14"/>
            <p:cNvSpPr/>
            <p:nvPr/>
          </p:nvSpPr>
          <p:spPr>
            <a:xfrm>
              <a:off x="1657358" y="4023909"/>
              <a:ext cx="1008111" cy="1008111"/>
            </a:xfrm>
            <a:prstGeom prst="ellipse">
              <a:avLst/>
            </a:prstGeom>
            <a:solidFill>
              <a:schemeClr val="bg1"/>
            </a:solidFill>
            <a:ln w="165100">
              <a:gradFill>
                <a:gsLst>
                  <a:gs pos="0">
                    <a:schemeClr val="accent6">
                      <a:lumMod val="20000"/>
                      <a:lumOff val="80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ct val="0"/>
                </a:spcBef>
              </a:pPr>
              <a:r>
                <a:rPr lang="ko-KR" altLang="en-US" sz="12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수심</a:t>
              </a:r>
            </a:p>
            <a:p>
              <a:pPr algn="ctr">
                <a:spcBef>
                  <a:spcPct val="0"/>
                </a:spcBef>
              </a:pPr>
              <a:r>
                <a:rPr lang="en-US" altLang="ko-KR" sz="12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(</a:t>
              </a:r>
              <a:r>
                <a:rPr lang="ko-KR" altLang="en-US" sz="12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修心</a:t>
              </a:r>
              <a:r>
                <a:rPr lang="en-US" altLang="ko-KR" sz="12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)</a:t>
              </a:r>
            </a:p>
          </p:txBody>
        </p:sp>
        <p:sp useBgFill="1">
          <p:nvSpPr>
            <p:cNvPr id="16" name="타원 15"/>
            <p:cNvSpPr/>
            <p:nvPr/>
          </p:nvSpPr>
          <p:spPr>
            <a:xfrm>
              <a:off x="4739705" y="4023909"/>
              <a:ext cx="1008111" cy="1008111"/>
            </a:xfrm>
            <a:prstGeom prst="ellipse">
              <a:avLst/>
            </a:prstGeom>
            <a:solidFill>
              <a:schemeClr val="bg1"/>
            </a:solidFill>
            <a:ln w="165100">
              <a:gradFill>
                <a:gsLst>
                  <a:gs pos="0">
                    <a:schemeClr val="accent6">
                      <a:lumMod val="20000"/>
                      <a:lumOff val="80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ct val="0"/>
                </a:spcBef>
              </a:pPr>
              <a:r>
                <a:rPr lang="ko-KR" altLang="en-US" sz="12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화합</a:t>
              </a:r>
            </a:p>
            <a:p>
              <a:pPr algn="ctr">
                <a:spcBef>
                  <a:spcPct val="0"/>
                </a:spcBef>
              </a:pPr>
              <a:r>
                <a:rPr lang="en-US" altLang="ko-KR" sz="12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(</a:t>
              </a:r>
              <a:r>
                <a:rPr lang="ko-KR" altLang="en-US" sz="12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和合</a:t>
              </a:r>
              <a:r>
                <a:rPr lang="en-US" altLang="ko-KR" sz="12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)</a:t>
              </a:r>
            </a:p>
          </p:txBody>
        </p:sp>
        <p:sp useBgFill="1">
          <p:nvSpPr>
            <p:cNvPr id="17" name="타원 16"/>
            <p:cNvSpPr/>
            <p:nvPr/>
          </p:nvSpPr>
          <p:spPr>
            <a:xfrm>
              <a:off x="3203848" y="4023908"/>
              <a:ext cx="1008111" cy="1008111"/>
            </a:xfrm>
            <a:prstGeom prst="ellipse">
              <a:avLst/>
            </a:prstGeom>
            <a:solidFill>
              <a:schemeClr val="bg1"/>
            </a:solidFill>
            <a:ln w="165100">
              <a:gradFill>
                <a:gsLst>
                  <a:gs pos="0">
                    <a:schemeClr val="accent6">
                      <a:lumMod val="20000"/>
                      <a:lumOff val="80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ct val="0"/>
                </a:spcBef>
              </a:pPr>
              <a:r>
                <a:rPr lang="ko-KR" altLang="en-US" sz="12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정체</a:t>
              </a:r>
            </a:p>
            <a:p>
              <a:pPr algn="ctr">
                <a:spcBef>
                  <a:spcPct val="0"/>
                </a:spcBef>
              </a:pPr>
              <a:r>
                <a:rPr lang="en-US" altLang="ko-KR" sz="12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(</a:t>
              </a:r>
              <a:r>
                <a:rPr lang="ko-KR" altLang="en-US" sz="12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正體</a:t>
              </a:r>
              <a:r>
                <a:rPr lang="en-US" altLang="ko-KR" sz="12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)</a:t>
              </a:r>
            </a:p>
          </p:txBody>
        </p:sp>
        <p:sp useBgFill="1">
          <p:nvSpPr>
            <p:cNvPr id="18" name="타원 17"/>
            <p:cNvSpPr/>
            <p:nvPr/>
          </p:nvSpPr>
          <p:spPr>
            <a:xfrm>
              <a:off x="3203849" y="2511739"/>
              <a:ext cx="1008111" cy="1008111"/>
            </a:xfrm>
            <a:prstGeom prst="ellipse">
              <a:avLst/>
            </a:prstGeom>
            <a:solidFill>
              <a:schemeClr val="bg1"/>
            </a:solidFill>
            <a:ln w="165100">
              <a:gradFill>
                <a:gsLst>
                  <a:gs pos="0">
                    <a:schemeClr val="accent6">
                      <a:lumMod val="20000"/>
                      <a:lumOff val="80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ct val="0"/>
                </a:spcBef>
              </a:pPr>
              <a:r>
                <a:rPr lang="ko-KR" altLang="en-US" sz="12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대원</a:t>
              </a:r>
            </a:p>
            <a:p>
              <a:pPr algn="ctr">
                <a:spcBef>
                  <a:spcPct val="0"/>
                </a:spcBef>
              </a:pPr>
              <a:r>
                <a:rPr lang="en-US" altLang="ko-KR" sz="12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(</a:t>
              </a:r>
              <a:r>
                <a:rPr lang="ko-KR" altLang="en-US" sz="12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大願</a:t>
              </a:r>
              <a:r>
                <a:rPr lang="en-US" altLang="ko-KR" sz="12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)</a:t>
              </a:r>
            </a:p>
          </p:txBody>
        </p:sp>
        <p:grpSp>
          <p:nvGrpSpPr>
            <p:cNvPr id="5" name="그룹 84"/>
            <p:cNvGrpSpPr/>
            <p:nvPr/>
          </p:nvGrpSpPr>
          <p:grpSpPr>
            <a:xfrm>
              <a:off x="3635896" y="5104027"/>
              <a:ext cx="144016" cy="360040"/>
              <a:chOff x="3635896" y="5157192"/>
              <a:chExt cx="144016" cy="360040"/>
            </a:xfrm>
          </p:grpSpPr>
          <p:cxnSp>
            <p:nvCxnSpPr>
              <p:cNvPr id="39" name="직선 화살표 연결선 38"/>
              <p:cNvCxnSpPr/>
              <p:nvPr/>
            </p:nvCxnSpPr>
            <p:spPr>
              <a:xfrm>
                <a:off x="3635896" y="5157192"/>
                <a:ext cx="0" cy="360040"/>
              </a:xfrm>
              <a:prstGeom prst="straightConnector1">
                <a:avLst/>
              </a:prstGeom>
              <a:ln w="12700">
                <a:solidFill>
                  <a:srgbClr val="008000"/>
                </a:solidFill>
                <a:prstDash val="solid"/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직선 화살표 연결선 39"/>
              <p:cNvCxnSpPr/>
              <p:nvPr/>
            </p:nvCxnSpPr>
            <p:spPr>
              <a:xfrm>
                <a:off x="3779912" y="5157192"/>
                <a:ext cx="0" cy="360040"/>
              </a:xfrm>
              <a:prstGeom prst="straightConnector1">
                <a:avLst/>
              </a:prstGeom>
              <a:ln w="12700">
                <a:solidFill>
                  <a:srgbClr val="008000"/>
                </a:solidFill>
                <a:prstDash val="solid"/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" name="그룹 85"/>
            <p:cNvGrpSpPr/>
            <p:nvPr/>
          </p:nvGrpSpPr>
          <p:grpSpPr>
            <a:xfrm>
              <a:off x="3635896" y="3591859"/>
              <a:ext cx="144016" cy="360040"/>
              <a:chOff x="3635896" y="5157192"/>
              <a:chExt cx="144016" cy="360040"/>
            </a:xfrm>
          </p:grpSpPr>
          <p:cxnSp>
            <p:nvCxnSpPr>
              <p:cNvPr id="37" name="직선 화살표 연결선 36"/>
              <p:cNvCxnSpPr/>
              <p:nvPr/>
            </p:nvCxnSpPr>
            <p:spPr>
              <a:xfrm>
                <a:off x="3635896" y="5157192"/>
                <a:ext cx="0" cy="360040"/>
              </a:xfrm>
              <a:prstGeom prst="straightConnector1">
                <a:avLst/>
              </a:prstGeom>
              <a:ln w="12700">
                <a:solidFill>
                  <a:srgbClr val="008000"/>
                </a:solidFill>
                <a:prstDash val="solid"/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직선 화살표 연결선 37"/>
              <p:cNvCxnSpPr/>
              <p:nvPr/>
            </p:nvCxnSpPr>
            <p:spPr>
              <a:xfrm>
                <a:off x="3779912" y="5157192"/>
                <a:ext cx="0" cy="360040"/>
              </a:xfrm>
              <a:prstGeom prst="straightConnector1">
                <a:avLst/>
              </a:prstGeom>
              <a:ln w="12700">
                <a:solidFill>
                  <a:srgbClr val="008000"/>
                </a:solidFill>
                <a:prstDash val="solid"/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" name="그룹 88"/>
            <p:cNvGrpSpPr/>
            <p:nvPr/>
          </p:nvGrpSpPr>
          <p:grpSpPr>
            <a:xfrm rot="16200000">
              <a:off x="4406718" y="4369209"/>
              <a:ext cx="144016" cy="360040"/>
              <a:chOff x="3635896" y="5157192"/>
              <a:chExt cx="144016" cy="360040"/>
            </a:xfrm>
          </p:grpSpPr>
          <p:cxnSp>
            <p:nvCxnSpPr>
              <p:cNvPr id="35" name="직선 화살표 연결선 34"/>
              <p:cNvCxnSpPr/>
              <p:nvPr/>
            </p:nvCxnSpPr>
            <p:spPr>
              <a:xfrm>
                <a:off x="3635896" y="5157192"/>
                <a:ext cx="0" cy="360040"/>
              </a:xfrm>
              <a:prstGeom prst="straightConnector1">
                <a:avLst/>
              </a:prstGeom>
              <a:ln w="12700">
                <a:solidFill>
                  <a:srgbClr val="008000"/>
                </a:solidFill>
                <a:prstDash val="solid"/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직선 화살표 연결선 35"/>
              <p:cNvCxnSpPr/>
              <p:nvPr/>
            </p:nvCxnSpPr>
            <p:spPr>
              <a:xfrm>
                <a:off x="3779912" y="5157192"/>
                <a:ext cx="0" cy="360040"/>
              </a:xfrm>
              <a:prstGeom prst="straightConnector1">
                <a:avLst/>
              </a:prstGeom>
              <a:ln w="12700">
                <a:solidFill>
                  <a:srgbClr val="008000"/>
                </a:solidFill>
                <a:prstDash val="solid"/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" name="그룹 91"/>
            <p:cNvGrpSpPr/>
            <p:nvPr/>
          </p:nvGrpSpPr>
          <p:grpSpPr>
            <a:xfrm rot="16200000">
              <a:off x="2858546" y="4369209"/>
              <a:ext cx="144016" cy="360040"/>
              <a:chOff x="3635896" y="5157192"/>
              <a:chExt cx="144016" cy="360040"/>
            </a:xfrm>
          </p:grpSpPr>
          <p:cxnSp>
            <p:nvCxnSpPr>
              <p:cNvPr id="33" name="직선 화살표 연결선 32"/>
              <p:cNvCxnSpPr/>
              <p:nvPr/>
            </p:nvCxnSpPr>
            <p:spPr>
              <a:xfrm>
                <a:off x="3635896" y="5157192"/>
                <a:ext cx="0" cy="360040"/>
              </a:xfrm>
              <a:prstGeom prst="straightConnector1">
                <a:avLst/>
              </a:prstGeom>
              <a:ln w="12700">
                <a:solidFill>
                  <a:srgbClr val="008000"/>
                </a:solidFill>
                <a:prstDash val="solid"/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직선 화살표 연결선 33"/>
              <p:cNvCxnSpPr/>
              <p:nvPr/>
            </p:nvCxnSpPr>
            <p:spPr>
              <a:xfrm>
                <a:off x="3779912" y="5157192"/>
                <a:ext cx="0" cy="360040"/>
              </a:xfrm>
              <a:prstGeom prst="straightConnector1">
                <a:avLst/>
              </a:prstGeom>
              <a:ln w="12700">
                <a:solidFill>
                  <a:srgbClr val="008000"/>
                </a:solidFill>
                <a:prstDash val="solid"/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9" name="직선 화살표 연결선 28"/>
            <p:cNvCxnSpPr/>
            <p:nvPr/>
          </p:nvCxnSpPr>
          <p:spPr>
            <a:xfrm flipH="1">
              <a:off x="2627784" y="3447843"/>
              <a:ext cx="541341" cy="541339"/>
            </a:xfrm>
            <a:prstGeom prst="straightConnector1">
              <a:avLst/>
            </a:prstGeom>
            <a:ln w="12700">
              <a:solidFill>
                <a:srgbClr val="008000"/>
              </a:solidFill>
              <a:prstDash val="solid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직선 화살표 연결선 29"/>
            <p:cNvCxnSpPr/>
            <p:nvPr/>
          </p:nvCxnSpPr>
          <p:spPr>
            <a:xfrm flipH="1">
              <a:off x="4355976" y="5176035"/>
              <a:ext cx="541341" cy="541339"/>
            </a:xfrm>
            <a:prstGeom prst="straightConnector1">
              <a:avLst/>
            </a:prstGeom>
            <a:ln w="12700">
              <a:solidFill>
                <a:srgbClr val="008000"/>
              </a:solidFill>
              <a:prstDash val="solid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직선 화살표 연결선 30"/>
            <p:cNvCxnSpPr/>
            <p:nvPr/>
          </p:nvCxnSpPr>
          <p:spPr>
            <a:xfrm rot="16200000" flipH="1">
              <a:off x="4283967" y="3447844"/>
              <a:ext cx="541341" cy="541339"/>
            </a:xfrm>
            <a:prstGeom prst="straightConnector1">
              <a:avLst/>
            </a:prstGeom>
            <a:ln w="12700">
              <a:solidFill>
                <a:srgbClr val="008000"/>
              </a:solidFill>
              <a:prstDash val="solid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직선 화살표 연결선 31"/>
            <p:cNvCxnSpPr/>
            <p:nvPr/>
          </p:nvCxnSpPr>
          <p:spPr>
            <a:xfrm rot="16200000" flipH="1">
              <a:off x="2555775" y="5104028"/>
              <a:ext cx="541341" cy="541339"/>
            </a:xfrm>
            <a:prstGeom prst="straightConnector1">
              <a:avLst/>
            </a:prstGeom>
            <a:ln w="12700">
              <a:solidFill>
                <a:srgbClr val="008000"/>
              </a:solidFill>
              <a:prstDash val="solid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직사각형 42"/>
          <p:cNvSpPr/>
          <p:nvPr/>
        </p:nvSpPr>
        <p:spPr>
          <a:xfrm>
            <a:off x="6372200" y="2708920"/>
            <a:ext cx="2539062" cy="34228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30000"/>
              </a:lnSpc>
              <a:spcBef>
                <a:spcPts val="1200"/>
              </a:spcBef>
              <a:spcAft>
                <a:spcPts val="600"/>
              </a:spcAft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100" b="1" dirty="0" smtClean="0">
                <a:latin typeface="+mn-ea"/>
              </a:rPr>
              <a:t>무아</a:t>
            </a:r>
            <a:r>
              <a:rPr lang="en-US" altLang="ko-KR" sz="1100" b="1" dirty="0" smtClean="0">
                <a:latin typeface="+mn-ea"/>
              </a:rPr>
              <a:t>(</a:t>
            </a:r>
            <a:r>
              <a:rPr lang="ko-KR" altLang="en-US" sz="1100" b="1" dirty="0" smtClean="0">
                <a:latin typeface="+mn-ea"/>
              </a:rPr>
              <a:t>無我</a:t>
            </a:r>
            <a:r>
              <a:rPr lang="en-US" altLang="ko-KR" sz="1100" b="1" dirty="0" smtClean="0">
                <a:latin typeface="+mn-ea"/>
              </a:rPr>
              <a:t>)</a:t>
            </a:r>
            <a:r>
              <a:rPr lang="ko-KR" altLang="en-US" sz="1100" b="1" dirty="0" smtClean="0">
                <a:latin typeface="+mn-ea"/>
              </a:rPr>
              <a:t>에 대한 바른 자아관을 확립하고</a:t>
            </a:r>
            <a:endParaRPr lang="en-US" altLang="ko-KR" sz="1100" b="1" dirty="0" smtClean="0">
              <a:latin typeface="+mn-ea"/>
            </a:endParaRPr>
          </a:p>
          <a:p>
            <a:pPr latinLnBrk="0">
              <a:lnSpc>
                <a:spcPct val="130000"/>
              </a:lnSpc>
              <a:spcBef>
                <a:spcPts val="1200"/>
              </a:spcBef>
              <a:spcAft>
                <a:spcPts val="600"/>
              </a:spcAft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100" b="1" dirty="0" smtClean="0">
                <a:latin typeface="+mn-ea"/>
              </a:rPr>
              <a:t>모두의 행복해탈을 위해서 나의 전 에너지를 </a:t>
            </a:r>
            <a:r>
              <a:rPr lang="ko-KR" altLang="en-US" sz="1100" b="1" dirty="0" smtClean="0">
                <a:latin typeface="+mn-ea"/>
              </a:rPr>
              <a:t>바치리라</a:t>
            </a:r>
            <a:r>
              <a:rPr lang="en-US" altLang="ko-KR" sz="1100" b="1" dirty="0" smtClean="0">
                <a:latin typeface="+mn-ea"/>
              </a:rPr>
              <a:t>.</a:t>
            </a:r>
            <a:endParaRPr lang="en-US" altLang="ko-KR" sz="1100" b="1" dirty="0" smtClean="0">
              <a:latin typeface="+mn-ea"/>
            </a:endParaRPr>
          </a:p>
          <a:p>
            <a:pPr latinLnBrk="0">
              <a:lnSpc>
                <a:spcPct val="130000"/>
              </a:lnSpc>
              <a:spcBef>
                <a:spcPts val="1200"/>
              </a:spcBef>
              <a:spcAft>
                <a:spcPts val="600"/>
              </a:spcAft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100" dirty="0" smtClean="0">
                <a:latin typeface="+mn-ea"/>
              </a:rPr>
              <a:t>그러기 위한 할일 세가지는</a:t>
            </a:r>
            <a:endParaRPr lang="en-US" altLang="ko-KR" sz="1100" dirty="0" smtClean="0">
              <a:latin typeface="+mn-ea"/>
            </a:endParaRPr>
          </a:p>
          <a:p>
            <a:pPr latinLnBrk="0">
              <a:lnSpc>
                <a:spcPct val="130000"/>
              </a:lnSpc>
              <a:spcBef>
                <a:spcPts val="1200"/>
              </a:spcBef>
              <a:spcAft>
                <a:spcPts val="600"/>
              </a:spcAft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100" b="1" dirty="0" smtClean="0">
                <a:latin typeface="+mn-ea"/>
              </a:rPr>
              <a:t>수심 잘 해서 마음 천국 만들고</a:t>
            </a:r>
            <a:endParaRPr lang="en-US" altLang="ko-KR" sz="1100" b="1" dirty="0" smtClean="0">
              <a:latin typeface="+mn-ea"/>
            </a:endParaRPr>
          </a:p>
          <a:p>
            <a:pPr latinLnBrk="0">
              <a:lnSpc>
                <a:spcPct val="130000"/>
              </a:lnSpc>
              <a:spcBef>
                <a:spcPts val="1200"/>
              </a:spcBef>
              <a:spcAft>
                <a:spcPts val="600"/>
              </a:spcAft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100" b="1" dirty="0" smtClean="0">
                <a:latin typeface="+mn-ea"/>
              </a:rPr>
              <a:t>밖으로 이웃들과 화합 잘하여 관계천국 이루고 </a:t>
            </a:r>
            <a:endParaRPr lang="en-US" altLang="ko-KR" sz="1100" b="1" dirty="0" smtClean="0">
              <a:latin typeface="+mn-ea"/>
            </a:endParaRPr>
          </a:p>
          <a:p>
            <a:pPr latinLnBrk="0">
              <a:lnSpc>
                <a:spcPct val="130000"/>
              </a:lnSpc>
              <a:spcBef>
                <a:spcPts val="1200"/>
              </a:spcBef>
              <a:spcAft>
                <a:spcPts val="600"/>
              </a:spcAft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100" b="1" dirty="0" smtClean="0">
                <a:latin typeface="+mn-ea"/>
              </a:rPr>
              <a:t>내가 해야 할 일들을 일사불란하게 잘하여 세상천국을 </a:t>
            </a:r>
            <a:r>
              <a:rPr lang="ko-KR" altLang="en-US" sz="1100" b="1" dirty="0" smtClean="0">
                <a:latin typeface="+mn-ea"/>
              </a:rPr>
              <a:t>이루는 것이다</a:t>
            </a:r>
            <a:r>
              <a:rPr lang="en-US" altLang="ko-KR" sz="1100" b="1" dirty="0" smtClean="0">
                <a:latin typeface="+mn-ea"/>
              </a:rPr>
              <a:t>.</a:t>
            </a:r>
            <a:r>
              <a:rPr lang="ko-KR" altLang="en-US" sz="1100" b="1" dirty="0" smtClean="0">
                <a:latin typeface="+mn-ea"/>
              </a:rPr>
              <a:t>  </a:t>
            </a:r>
            <a:endParaRPr lang="ko-KR" altLang="en-US" sz="1100" b="1" dirty="0">
              <a:latin typeface="+mn-ea"/>
            </a:endParaRPr>
          </a:p>
        </p:txBody>
      </p:sp>
      <p:sp>
        <p:nvSpPr>
          <p:cNvPr id="45" name="모서리가 둥근 직사각형 44"/>
          <p:cNvSpPr/>
          <p:nvPr/>
        </p:nvSpPr>
        <p:spPr>
          <a:xfrm>
            <a:off x="5687552" y="2815014"/>
            <a:ext cx="594846" cy="361365"/>
          </a:xfrm>
          <a:prstGeom prst="roundRect">
            <a:avLst/>
          </a:prstGeom>
          <a:solidFill>
            <a:schemeClr val="accent3">
              <a:lumMod val="50000"/>
              <a:alpha val="70000"/>
            </a:schemeClr>
          </a:solidFill>
        </p:spPr>
        <p:txBody>
          <a:bodyPr wrap="square" lIns="36000" tIns="36000" rIns="36000" bIns="36000" anchor="ctr">
            <a:spAutoFit/>
          </a:bodyPr>
          <a:lstStyle/>
          <a:p>
            <a:pPr algn="ctr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100" b="1" dirty="0" smtClean="0">
                <a:solidFill>
                  <a:schemeClr val="bg1"/>
                </a:solidFill>
                <a:latin typeface="+mn-ea"/>
              </a:rPr>
              <a:t>정체 </a:t>
            </a:r>
            <a:endParaRPr lang="ko-KR" altLang="en-US" sz="11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46" name="모서리가 둥근 직사각형 45"/>
          <p:cNvSpPr/>
          <p:nvPr/>
        </p:nvSpPr>
        <p:spPr>
          <a:xfrm>
            <a:off x="5687552" y="3501008"/>
            <a:ext cx="594846" cy="325185"/>
          </a:xfrm>
          <a:prstGeom prst="roundRect">
            <a:avLst/>
          </a:prstGeom>
          <a:solidFill>
            <a:schemeClr val="accent3">
              <a:lumMod val="50000"/>
              <a:alpha val="70000"/>
            </a:schemeClr>
          </a:solidFill>
        </p:spPr>
        <p:txBody>
          <a:bodyPr wrap="square" lIns="36000" tIns="36000" rIns="36000" bIns="36000" anchor="ctr">
            <a:spAutoFit/>
          </a:bodyPr>
          <a:lstStyle/>
          <a:p>
            <a:pPr algn="ctr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100" b="1" dirty="0" smtClean="0">
                <a:solidFill>
                  <a:schemeClr val="bg1"/>
                </a:solidFill>
                <a:latin typeface="+mn-ea"/>
              </a:rPr>
              <a:t>대원</a:t>
            </a:r>
            <a:endParaRPr lang="ko-KR" altLang="en-US" sz="11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47" name="모서리가 둥근 직사각형 46"/>
          <p:cNvSpPr/>
          <p:nvPr/>
        </p:nvSpPr>
        <p:spPr>
          <a:xfrm>
            <a:off x="5687552" y="4496928"/>
            <a:ext cx="594846" cy="325185"/>
          </a:xfrm>
          <a:prstGeom prst="roundRect">
            <a:avLst/>
          </a:prstGeom>
          <a:solidFill>
            <a:schemeClr val="accent3">
              <a:lumMod val="50000"/>
              <a:alpha val="70000"/>
            </a:schemeClr>
          </a:solidFill>
        </p:spPr>
        <p:txBody>
          <a:bodyPr wrap="square" lIns="36000" tIns="36000" rIns="36000" bIns="36000" anchor="ctr">
            <a:spAutoFit/>
          </a:bodyPr>
          <a:lstStyle/>
          <a:p>
            <a:pPr algn="ctr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100" b="1" dirty="0" smtClean="0">
                <a:solidFill>
                  <a:schemeClr val="bg1"/>
                </a:solidFill>
                <a:latin typeface="+mn-ea"/>
              </a:rPr>
              <a:t>수심</a:t>
            </a:r>
            <a:endParaRPr lang="ko-KR" altLang="en-US" sz="11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48" name="모서리가 둥근 직사각형 47"/>
          <p:cNvSpPr/>
          <p:nvPr/>
        </p:nvSpPr>
        <p:spPr>
          <a:xfrm>
            <a:off x="5687552" y="5085184"/>
            <a:ext cx="594846" cy="325185"/>
          </a:xfrm>
          <a:prstGeom prst="roundRect">
            <a:avLst/>
          </a:prstGeom>
          <a:solidFill>
            <a:schemeClr val="accent3">
              <a:lumMod val="50000"/>
              <a:alpha val="70000"/>
            </a:schemeClr>
          </a:solidFill>
        </p:spPr>
        <p:txBody>
          <a:bodyPr wrap="square" lIns="36000" tIns="36000" rIns="36000" bIns="36000" anchor="ctr">
            <a:spAutoFit/>
          </a:bodyPr>
          <a:lstStyle/>
          <a:p>
            <a:pPr algn="ctr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100" b="1" smtClean="0">
                <a:solidFill>
                  <a:schemeClr val="bg1"/>
                </a:solidFill>
                <a:latin typeface="+mn-ea"/>
              </a:rPr>
              <a:t>화합</a:t>
            </a:r>
            <a:endParaRPr lang="ko-KR" altLang="en-US" sz="11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49" name="모서리가 둥근 직사각형 48"/>
          <p:cNvSpPr/>
          <p:nvPr/>
        </p:nvSpPr>
        <p:spPr>
          <a:xfrm>
            <a:off x="5687552" y="5696103"/>
            <a:ext cx="594846" cy="325185"/>
          </a:xfrm>
          <a:prstGeom prst="roundRect">
            <a:avLst/>
          </a:prstGeom>
          <a:solidFill>
            <a:schemeClr val="accent3">
              <a:lumMod val="50000"/>
              <a:alpha val="70000"/>
            </a:schemeClr>
          </a:solidFill>
        </p:spPr>
        <p:txBody>
          <a:bodyPr wrap="square" lIns="36000" tIns="36000" rIns="36000" bIns="36000" anchor="ctr">
            <a:spAutoFit/>
          </a:bodyPr>
          <a:lstStyle/>
          <a:p>
            <a:pPr algn="ctr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100" b="1" dirty="0" err="1" smtClean="0">
                <a:solidFill>
                  <a:schemeClr val="bg1"/>
                </a:solidFill>
                <a:latin typeface="+mn-ea"/>
              </a:rPr>
              <a:t>작선</a:t>
            </a:r>
            <a:endParaRPr lang="ko-KR" altLang="en-US" sz="1100" b="1" dirty="0">
              <a:solidFill>
                <a:schemeClr val="bg1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사섭</a:t>
              </a:r>
              <a:r>
                <a:rPr kumimoji="1" lang="ko-KR" altLang="en-US" sz="3600" b="1" kern="0" dirty="0" smtClean="0">
                  <a:latin typeface="+mn-ea"/>
                </a:rPr>
                <a:t> 정리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마음 공부를 위해 필요한 세 가지 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동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1" name="모서리가 둥근 직사각형 10"/>
          <p:cNvSpPr/>
          <p:nvPr/>
        </p:nvSpPr>
        <p:spPr>
          <a:xfrm>
            <a:off x="2196083" y="1895371"/>
            <a:ext cx="2160000" cy="741541"/>
          </a:xfrm>
          <a:prstGeom prst="roundRect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관행 </a:t>
            </a:r>
            <a:r>
              <a:rPr lang="en-US" altLang="ko-KR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觀行</a:t>
            </a:r>
            <a:r>
              <a:rPr lang="en-US" altLang="ko-KR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1600" b="1" spc="-120" dirty="0" smtClean="0">
              <a:solidFill>
                <a:schemeClr val="accent6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5063864" y="1844824"/>
            <a:ext cx="30734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dirty="0" smtClean="0"/>
              <a:t>가치관에 부합하는 삶이 되도록 실천함</a:t>
            </a:r>
            <a:endParaRPr lang="en-US" altLang="ko-KR" sz="1600" dirty="0" smtClean="0"/>
          </a:p>
        </p:txBody>
      </p:sp>
      <p:sp>
        <p:nvSpPr>
          <p:cNvPr id="18" name="모서리가 둥근 직사각형 17"/>
          <p:cNvSpPr/>
          <p:nvPr/>
        </p:nvSpPr>
        <p:spPr bwMode="auto">
          <a:xfrm>
            <a:off x="2578968" y="4436535"/>
            <a:ext cx="2303909" cy="432048"/>
          </a:xfrm>
          <a:prstGeom prst="roundRect">
            <a:avLst/>
          </a:prstGeom>
          <a:solidFill>
            <a:schemeClr val="accent3">
              <a:lumMod val="50000"/>
              <a:alpha val="50000"/>
            </a:schemeClr>
          </a:solidFill>
          <a:ln w="9525" cap="flat" cmpd="sng" algn="ctr">
            <a:solidFill>
              <a:srgbClr val="2D2D8A">
                <a:lumMod val="20000"/>
                <a:lumOff val="80000"/>
              </a:srgbClr>
            </a:solidFill>
            <a:prstDash val="sysDash"/>
            <a:round/>
            <a:headEnd type="none" w="med" len="med"/>
            <a:tailEnd type="oval" w="med" len="med"/>
          </a:ln>
          <a:effectLst/>
        </p:spPr>
        <p:txBody>
          <a:bodyPr wrap="square" lIns="36000" rIns="36000" rtlCol="0" anchor="ctr">
            <a:noAutofit/>
          </a:bodyPr>
          <a:lstStyle/>
          <a:p>
            <a:pPr marL="85725" lvl="0" algn="ctr" latinLnBrk="0">
              <a:defRPr/>
            </a:pPr>
            <a:r>
              <a:rPr lang="ko-KR" altLang="en-US" sz="1400" b="1" kern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기하학에 왕도 없다</a:t>
            </a:r>
            <a:r>
              <a:rPr lang="en-US" altLang="ko-KR" sz="1400" b="1" kern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.</a:t>
            </a:r>
            <a:endParaRPr kumimoji="0" lang="ko-KR" altLang="en-US" sz="14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9" name="모서리가 둥근 직사각형 18"/>
          <p:cNvSpPr/>
          <p:nvPr/>
        </p:nvSpPr>
        <p:spPr bwMode="auto">
          <a:xfrm>
            <a:off x="2578968" y="5397023"/>
            <a:ext cx="2303909" cy="432048"/>
          </a:xfrm>
          <a:prstGeom prst="roundRect">
            <a:avLst/>
          </a:prstGeom>
          <a:solidFill>
            <a:schemeClr val="accent3">
              <a:lumMod val="50000"/>
              <a:alpha val="50000"/>
            </a:schemeClr>
          </a:solidFill>
          <a:ln w="9525" cap="flat" cmpd="sng" algn="ctr">
            <a:solidFill>
              <a:srgbClr val="2D2D8A">
                <a:lumMod val="20000"/>
                <a:lumOff val="80000"/>
              </a:srgbClr>
            </a:solidFill>
            <a:prstDash val="sysDash"/>
            <a:round/>
            <a:headEnd type="none" w="med" len="med"/>
            <a:tailEnd type="oval" w="med" len="med"/>
          </a:ln>
          <a:effectLst/>
        </p:spPr>
        <p:txBody>
          <a:bodyPr wrap="square" lIns="36000" rIns="36000" rtlCol="0" anchor="ctr">
            <a:noAutofit/>
          </a:bodyPr>
          <a:lstStyle/>
          <a:p>
            <a:pPr marL="85725" lvl="0" algn="ctr" latinLnBrk="0">
              <a:defRPr/>
            </a:pPr>
            <a:r>
              <a:rPr lang="ko-KR" altLang="en-US" sz="1400" b="1" kern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자투리 시간에 도인 된다</a:t>
            </a:r>
            <a:r>
              <a:rPr lang="en-US" altLang="ko-KR" sz="1400" b="1" kern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.</a:t>
            </a:r>
            <a:endParaRPr kumimoji="0" lang="ko-KR" altLang="en-US" sz="14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5170909" y="4316903"/>
            <a:ext cx="30734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200" dirty="0" smtClean="0"/>
              <a:t>마음 공부에는 묘수가 없으므로 그냥 묵묵히 행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行</a:t>
            </a:r>
            <a:r>
              <a:rPr lang="en-US" altLang="ko-KR" sz="1200" dirty="0" smtClean="0"/>
              <a:t>)</a:t>
            </a:r>
            <a:r>
              <a:rPr lang="ko-KR" altLang="en-US" sz="1200" dirty="0" smtClean="0"/>
              <a:t>하는 것이 전부임</a:t>
            </a:r>
            <a:endParaRPr lang="en-US" altLang="ko-KR" sz="1200" dirty="0" smtClean="0"/>
          </a:p>
        </p:txBody>
      </p:sp>
      <p:sp>
        <p:nvSpPr>
          <p:cNvPr id="22" name="직사각형 21"/>
          <p:cNvSpPr/>
          <p:nvPr/>
        </p:nvSpPr>
        <p:spPr>
          <a:xfrm>
            <a:off x="5170909" y="5253007"/>
            <a:ext cx="307349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200" dirty="0" smtClean="0"/>
              <a:t>공부 시간을 특별이 만들려는 노력보다는 자투리 시간이라도 틈틈이 시간을 내어 반복하다 보면 어느 새 몸에 익어서 내 것이 됨 </a:t>
            </a:r>
          </a:p>
        </p:txBody>
      </p:sp>
      <p:sp>
        <p:nvSpPr>
          <p:cNvPr id="23" name="직사각형 22"/>
          <p:cNvSpPr/>
          <p:nvPr/>
        </p:nvSpPr>
        <p:spPr>
          <a:xfrm>
            <a:off x="2457449" y="3212976"/>
            <a:ext cx="6074991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가치관대로 실행</a:t>
            </a:r>
            <a:r>
              <a:rPr lang="ko-KR" altLang="en-US" sz="1600" dirty="0" smtClean="0"/>
              <a:t>한다</a:t>
            </a:r>
            <a:r>
              <a:rPr lang="en-US" altLang="ko-KR" sz="1600" dirty="0" smtClean="0"/>
              <a:t>.</a:t>
            </a:r>
            <a:endParaRPr lang="ko-KR" altLang="en-US" sz="1600" dirty="0" smtClean="0"/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방법을 알았으면 방법대로 실천을 해야 함 </a:t>
            </a:r>
            <a:endParaRPr lang="en-US" altLang="ko-KR" sz="1400" dirty="0" smtClean="0">
              <a:solidFill>
                <a:srgbClr val="00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946737"/>
            <a:chOff x="-4613" y="-171400"/>
            <a:chExt cx="9148613" cy="946737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사섭</a:t>
              </a:r>
              <a:r>
                <a:rPr kumimoji="1" lang="ko-KR" altLang="en-US" sz="3600" b="1" kern="0" dirty="0" smtClean="0">
                  <a:latin typeface="+mn-ea"/>
                </a:rPr>
                <a:t> 정리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동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6" name="모서리가 둥근 직사각형 15"/>
          <p:cNvSpPr/>
          <p:nvPr/>
        </p:nvSpPr>
        <p:spPr bwMode="auto">
          <a:xfrm>
            <a:off x="2114030" y="2132856"/>
            <a:ext cx="6129858" cy="4103737"/>
          </a:xfrm>
          <a:prstGeom prst="roundRect">
            <a:avLst>
              <a:gd name="adj" fmla="val 11060"/>
            </a:avLst>
          </a:prstGeom>
          <a:solidFill>
            <a:schemeClr val="bg1"/>
          </a:solidFill>
          <a:ln w="38100" cap="rnd"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pPr marL="82550" algn="just">
              <a:lnSpc>
                <a:spcPct val="120000"/>
              </a:lnSpc>
            </a:pPr>
            <a:r>
              <a:rPr lang="ko-KR" altLang="en-US" sz="1400" b="1" dirty="0" smtClean="0">
                <a:solidFill>
                  <a:srgbClr val="008000"/>
                </a:solidFill>
                <a:latin typeface="+mn-ea"/>
              </a:rPr>
              <a:t>기하학</a:t>
            </a:r>
            <a:r>
              <a:rPr lang="en-US" altLang="ko-KR" sz="1400" b="1" dirty="0" smtClean="0">
                <a:solidFill>
                  <a:srgbClr val="008000"/>
                </a:solidFill>
                <a:latin typeface="+mn-ea"/>
              </a:rPr>
              <a:t>(</a:t>
            </a:r>
            <a:r>
              <a:rPr lang="ko-KR" altLang="en-US" sz="1400" b="1" dirty="0" smtClean="0">
                <a:solidFill>
                  <a:srgbClr val="008000"/>
                </a:solidFill>
                <a:latin typeface="+mn-ea"/>
              </a:rPr>
              <a:t>幾何學</a:t>
            </a:r>
            <a:r>
              <a:rPr lang="en-US" altLang="ko-KR" sz="1400" b="1" dirty="0" smtClean="0">
                <a:solidFill>
                  <a:srgbClr val="008000"/>
                </a:solidFill>
                <a:latin typeface="+mn-ea"/>
              </a:rPr>
              <a:t>)</a:t>
            </a:r>
            <a:r>
              <a:rPr lang="ko-KR" altLang="en-US" sz="1400" b="1" dirty="0" smtClean="0">
                <a:solidFill>
                  <a:srgbClr val="008000"/>
                </a:solidFill>
                <a:latin typeface="+mn-ea"/>
              </a:rPr>
              <a:t>에 왕도</a:t>
            </a:r>
            <a:r>
              <a:rPr lang="en-US" altLang="ko-KR" sz="1400" b="1" dirty="0" smtClean="0">
                <a:solidFill>
                  <a:srgbClr val="008000"/>
                </a:solidFill>
                <a:latin typeface="+mn-ea"/>
              </a:rPr>
              <a:t>(</a:t>
            </a:r>
            <a:r>
              <a:rPr lang="ko-KR" altLang="en-US" sz="1400" b="1" dirty="0" smtClean="0">
                <a:solidFill>
                  <a:srgbClr val="008000"/>
                </a:solidFill>
                <a:latin typeface="+mn-ea"/>
              </a:rPr>
              <a:t>王道</a:t>
            </a:r>
            <a:r>
              <a:rPr lang="en-US" altLang="ko-KR" sz="1400" b="1" dirty="0" smtClean="0">
                <a:solidFill>
                  <a:srgbClr val="008000"/>
                </a:solidFill>
                <a:latin typeface="+mn-ea"/>
              </a:rPr>
              <a:t>)</a:t>
            </a:r>
            <a:r>
              <a:rPr lang="ko-KR" altLang="en-US" sz="1400" b="1" dirty="0" smtClean="0">
                <a:solidFill>
                  <a:srgbClr val="008000"/>
                </a:solidFill>
                <a:latin typeface="+mn-ea"/>
              </a:rPr>
              <a:t>는 없다</a:t>
            </a:r>
            <a:r>
              <a:rPr lang="en-US" altLang="ko-KR" sz="1400" b="1" dirty="0" smtClean="0">
                <a:solidFill>
                  <a:srgbClr val="008000"/>
                </a:solidFill>
                <a:latin typeface="+mn-ea"/>
              </a:rPr>
              <a:t>.</a:t>
            </a:r>
          </a:p>
          <a:p>
            <a:pPr marL="82550" algn="just">
              <a:lnSpc>
                <a:spcPct val="120000"/>
              </a:lnSpc>
            </a:pPr>
            <a:endParaRPr lang="en-US" altLang="ko-KR" sz="1400" dirty="0" smtClean="0">
              <a:solidFill>
                <a:schemeClr val="tx1"/>
              </a:solidFill>
              <a:latin typeface="+mn-ea"/>
            </a:endParaRPr>
          </a:p>
          <a:p>
            <a:pPr marL="82550" algn="just">
              <a:lnSpc>
                <a:spcPct val="120000"/>
              </a:lnSpc>
            </a:pP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설령 왕이라 하더라도 기하학을 배우는데 있어서 일반인들과 다른 빠른 길은 없다는 뜻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</a:t>
            </a:r>
          </a:p>
          <a:p>
            <a:pPr marL="82550" algn="just">
              <a:lnSpc>
                <a:spcPct val="120000"/>
              </a:lnSpc>
            </a:pP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에우클레이데스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기원전 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365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년 경 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~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기원전 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275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년 경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)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또는 </a:t>
            </a: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영어식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 이름으로 </a:t>
            </a: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유클리드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(Euclid)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는 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"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기하학의 아버지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"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로 일컬어지는 그리스의 수학자이다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유클리드의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 가장 유명한 저서는 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《</a:t>
            </a: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스토이케이아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》 13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권으로 한국어로는 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《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기하학 원본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》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또는 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《</a:t>
            </a: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유클리드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 원론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》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으로 불린다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</a:p>
          <a:p>
            <a:pPr marL="82550" algn="just">
              <a:lnSpc>
                <a:spcPct val="120000"/>
              </a:lnSpc>
            </a:pP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유클리드는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 당시 이집트 왕인 프톨레마이오스 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1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세에게 초청을 받아 기하학을 강의하였다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왕은 강의를 들으면서 기하학의 내용이 너무나도 방대한 데에 질려버린 나머지 이렇게 물었다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</a:p>
          <a:p>
            <a:pPr marL="82550" algn="just">
              <a:lnSpc>
                <a:spcPct val="120000"/>
              </a:lnSpc>
            </a:pP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“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기하학을 익힐 수 있는 좀더 빠른 지름길은 없겠소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?” </a:t>
            </a:r>
          </a:p>
          <a:p>
            <a:pPr marL="82550" algn="just">
              <a:lnSpc>
                <a:spcPct val="120000"/>
              </a:lnSpc>
            </a:pP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이 말에 </a:t>
            </a: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유클리드는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 이렇게 대답했다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</a:p>
          <a:p>
            <a:pPr marL="82550" algn="just">
              <a:lnSpc>
                <a:spcPct val="120000"/>
              </a:lnSpc>
            </a:pP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“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기하학에 왕도는 없습니다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.” </a:t>
            </a:r>
            <a:endParaRPr lang="ko-KR" altLang="en-US" sz="1200" dirty="0" smtClean="0">
              <a:solidFill>
                <a:schemeClr val="tx1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263525" indent="-263525" latinLnBrk="0">
          <a:buClr>
            <a:schemeClr val="tx1">
              <a:lumMod val="65000"/>
              <a:lumOff val="35000"/>
            </a:schemeClr>
          </a:buClr>
          <a:buFont typeface="Arial" pitchFamily="34" charset="0"/>
          <a:buChar char="•"/>
          <a:defRPr sz="1600" dirty="0" smtClean="0">
            <a:solidFill>
              <a:srgbClr val="000000"/>
            </a:solidFill>
            <a:latin typeface="+mn-ea"/>
          </a:defRPr>
        </a:defPPr>
      </a:lstStyle>
    </a:spDef>
    <a:lnDef>
      <a:spPr>
        <a:ln w="12700">
          <a:solidFill>
            <a:srgbClr val="23AC38"/>
          </a:solidFill>
          <a:prstDash val="sysDot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effectLst>
          <a:outerShdw blurRad="76200" dist="12700" dir="2700000" algn="tl" rotWithShape="0">
            <a:prstClr val="black">
              <a:alpha val="40000"/>
            </a:prstClr>
          </a:outerShdw>
        </a:effectLst>
      </a:spPr>
      <a:bodyPr vert="horz" lIns="91440" tIns="45720" rIns="91440" bIns="45720" rtlCol="0" anchor="ctr">
        <a:noAutofit/>
      </a:bodyPr>
      <a:lstStyle>
        <a:defPPr marL="0" marR="0" indent="0" algn="r" defTabSz="914400" rtl="0" eaLnBrk="1" fontAlgn="auto" latinLnBrk="1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나눔고딕" pitchFamily="50" charset="-127"/>
            <a:ea typeface="나눔고딕" pitchFamily="50" charset="-127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1898</TotalTime>
  <Words>569</Words>
  <Application>Microsoft Office PowerPoint</Application>
  <PresentationFormat>화면 슬라이드 쇼(4:3)</PresentationFormat>
  <Paragraphs>78</Paragraphs>
  <Slides>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8</vt:i4>
      </vt:variant>
    </vt:vector>
  </HeadingPairs>
  <TitlesOfParts>
    <vt:vector size="10" baseType="lpstr">
      <vt:lpstr>Office 테마</vt:lpstr>
      <vt:lpstr>디자인 사용자 지정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lovin</dc:creator>
  <cp:lastModifiedBy>이경수</cp:lastModifiedBy>
  <cp:revision>262</cp:revision>
  <dcterms:created xsi:type="dcterms:W3CDTF">2013-07-26T07:32:19Z</dcterms:created>
  <dcterms:modified xsi:type="dcterms:W3CDTF">2014-02-09T10:45:11Z</dcterms:modified>
</cp:coreProperties>
</file>